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36" r:id="rId2"/>
    <p:sldId id="824" r:id="rId3"/>
    <p:sldId id="741" r:id="rId4"/>
    <p:sldId id="826" r:id="rId5"/>
    <p:sldId id="825" r:id="rId6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F8D73"/>
    <a:srgbClr val="FFCCCC"/>
    <a:srgbClr val="CCEB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4" autoAdjust="0"/>
    <p:restoredTop sz="89594" autoAdjust="0"/>
  </p:normalViewPr>
  <p:slideViewPr>
    <p:cSldViewPr>
      <p:cViewPr varScale="1">
        <p:scale>
          <a:sx n="77" d="100"/>
          <a:sy n="77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51188-D3A1-4B46-8E65-E324D692A84B}" type="datetimeFigureOut">
              <a:rPr lang="es-CO"/>
              <a:pPr>
                <a:defRPr/>
              </a:pPr>
              <a:t>11/12/2018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E002F7-3F1D-4271-9F1E-42DDD518E814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480709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s-CO" b="1" dirty="0" smtClean="0"/>
              <a:t>4.1  </a:t>
            </a:r>
            <a:r>
              <a:rPr lang="en-GB" altLang="es-CO" b="1" dirty="0" err="1" smtClean="0"/>
              <a:t>Comprensión</a:t>
            </a:r>
            <a:r>
              <a:rPr lang="en-GB" altLang="es-CO" b="1" dirty="0" smtClean="0"/>
              <a:t> de la </a:t>
            </a:r>
            <a:r>
              <a:rPr lang="en-GB" altLang="es-CO" b="1" dirty="0" err="1" smtClean="0"/>
              <a:t>organización</a:t>
            </a:r>
            <a:r>
              <a:rPr lang="en-GB" altLang="es-CO" b="1" dirty="0" smtClean="0"/>
              <a:t> y </a:t>
            </a:r>
            <a:r>
              <a:rPr lang="en-GB" altLang="es-CO" b="1" dirty="0" err="1" smtClean="0"/>
              <a:t>su</a:t>
            </a:r>
            <a:r>
              <a:rPr lang="en-GB" altLang="es-CO" b="1" dirty="0" smtClean="0"/>
              <a:t> </a:t>
            </a:r>
            <a:r>
              <a:rPr lang="en-GB" altLang="es-CO" b="1" dirty="0" err="1" smtClean="0"/>
              <a:t>contexto</a:t>
            </a:r>
            <a:endParaRPr lang="es-CO" altLang="es-CO" b="1" dirty="0" smtClean="0"/>
          </a:p>
          <a:p>
            <a:pPr>
              <a:spcBef>
                <a:spcPct val="0"/>
              </a:spcBef>
            </a:pPr>
            <a:r>
              <a:rPr lang="en-GB" altLang="es-CO" dirty="0" smtClean="0"/>
              <a:t>external y internal issues that are relevant to its purpose y that affect its ability to achieve the intended outcome(s) of its XXX management system.</a:t>
            </a:r>
            <a:endParaRPr lang="es-CO" altLang="es-CO" dirty="0" smtClean="0"/>
          </a:p>
          <a:p>
            <a:pPr>
              <a:spcBef>
                <a:spcPct val="0"/>
              </a:spcBef>
            </a:pPr>
            <a:r>
              <a:rPr lang="en-GB" altLang="es-CO" b="1" dirty="0" smtClean="0"/>
              <a:t>4.2  </a:t>
            </a:r>
            <a:r>
              <a:rPr lang="en-GB" altLang="es-CO" b="1" dirty="0" err="1" smtClean="0"/>
              <a:t>Understying</a:t>
            </a:r>
            <a:r>
              <a:rPr lang="en-GB" altLang="es-CO" b="1" dirty="0" smtClean="0"/>
              <a:t> the needs y expectations of interested parties</a:t>
            </a:r>
            <a:endParaRPr lang="es-CO" altLang="es-CO" b="1" dirty="0" smtClean="0"/>
          </a:p>
          <a:p>
            <a:pPr>
              <a:spcBef>
                <a:spcPct val="0"/>
              </a:spcBef>
            </a:pPr>
            <a:r>
              <a:rPr lang="en-GB" altLang="es-CO" dirty="0" smtClean="0"/>
              <a:t>:</a:t>
            </a:r>
            <a:endParaRPr lang="es-CO" altLang="es-CO" dirty="0" smtClean="0"/>
          </a:p>
          <a:p>
            <a:pPr>
              <a:spcBef>
                <a:spcPct val="0"/>
              </a:spcBef>
            </a:pPr>
            <a:r>
              <a:rPr lang="en-GB" altLang="es-CO" dirty="0" smtClean="0"/>
              <a:t>—	the interested parties that are relevant to the XXX management system;</a:t>
            </a:r>
            <a:endParaRPr lang="es-CO" altLang="es-CO" dirty="0" smtClean="0"/>
          </a:p>
          <a:p>
            <a:pPr>
              <a:spcBef>
                <a:spcPct val="0"/>
              </a:spcBef>
            </a:pPr>
            <a:r>
              <a:rPr lang="en-GB" altLang="es-CO" dirty="0" smtClean="0"/>
              <a:t>—	the relevant requirements of these interested parties.</a:t>
            </a:r>
            <a:endParaRPr lang="es-CO" altLang="es-CO" dirty="0" smtClean="0"/>
          </a:p>
        </p:txBody>
      </p:sp>
      <p:sp>
        <p:nvSpPr>
          <p:cNvPr id="9523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F4D3BC-F5DC-41C7-9CFF-4E13691AF64C}" type="slidenum">
              <a:rPr lang="es-CO" altLang="es-CO" smtClean="0"/>
              <a:pPr>
                <a:spcBef>
                  <a:spcPct val="0"/>
                </a:spcBef>
              </a:pPr>
              <a:t>1</a:t>
            </a:fld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429359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s-CO" b="1" dirty="0" smtClean="0"/>
              <a:t>4.1  </a:t>
            </a:r>
            <a:r>
              <a:rPr lang="en-GB" altLang="es-CO" b="1" dirty="0" err="1" smtClean="0"/>
              <a:t>Comprensión</a:t>
            </a:r>
            <a:r>
              <a:rPr lang="en-GB" altLang="es-CO" b="1" dirty="0" smtClean="0"/>
              <a:t> de la </a:t>
            </a:r>
            <a:r>
              <a:rPr lang="en-GB" altLang="es-CO" b="1" dirty="0" err="1" smtClean="0"/>
              <a:t>organización</a:t>
            </a:r>
            <a:r>
              <a:rPr lang="en-GB" altLang="es-CO" b="1" dirty="0" smtClean="0"/>
              <a:t> y </a:t>
            </a:r>
            <a:r>
              <a:rPr lang="en-GB" altLang="es-CO" b="1" dirty="0" err="1" smtClean="0"/>
              <a:t>su</a:t>
            </a:r>
            <a:r>
              <a:rPr lang="en-GB" altLang="es-CO" b="1" dirty="0" smtClean="0"/>
              <a:t> </a:t>
            </a:r>
            <a:r>
              <a:rPr lang="en-GB" altLang="es-CO" b="1" dirty="0" err="1" smtClean="0"/>
              <a:t>contexto</a:t>
            </a:r>
            <a:endParaRPr lang="es-CO" altLang="es-CO" b="1" dirty="0" smtClean="0"/>
          </a:p>
          <a:p>
            <a:pPr>
              <a:spcBef>
                <a:spcPct val="0"/>
              </a:spcBef>
            </a:pPr>
            <a:r>
              <a:rPr lang="en-GB" altLang="es-CO" dirty="0" smtClean="0"/>
              <a:t>external y internal issues that are relevant to its purpose y that affect its ability to achieve the intended outcome(s) of its XXX management system.</a:t>
            </a:r>
            <a:endParaRPr lang="es-CO" altLang="es-CO" dirty="0" smtClean="0"/>
          </a:p>
          <a:p>
            <a:pPr>
              <a:spcBef>
                <a:spcPct val="0"/>
              </a:spcBef>
            </a:pPr>
            <a:r>
              <a:rPr lang="en-GB" altLang="es-CO" b="1" dirty="0" smtClean="0"/>
              <a:t>4.2  </a:t>
            </a:r>
            <a:r>
              <a:rPr lang="en-GB" altLang="es-CO" b="1" dirty="0" err="1" smtClean="0"/>
              <a:t>Understying</a:t>
            </a:r>
            <a:r>
              <a:rPr lang="en-GB" altLang="es-CO" b="1" dirty="0" smtClean="0"/>
              <a:t> the needs y expectations of interested parties</a:t>
            </a:r>
            <a:endParaRPr lang="es-CO" altLang="es-CO" b="1" dirty="0" smtClean="0"/>
          </a:p>
          <a:p>
            <a:pPr>
              <a:spcBef>
                <a:spcPct val="0"/>
              </a:spcBef>
            </a:pPr>
            <a:r>
              <a:rPr lang="en-GB" altLang="es-CO" dirty="0" smtClean="0"/>
              <a:t>:</a:t>
            </a:r>
            <a:endParaRPr lang="es-CO" altLang="es-CO" dirty="0" smtClean="0"/>
          </a:p>
          <a:p>
            <a:pPr>
              <a:spcBef>
                <a:spcPct val="0"/>
              </a:spcBef>
            </a:pPr>
            <a:r>
              <a:rPr lang="en-GB" altLang="es-CO" dirty="0" smtClean="0"/>
              <a:t>—	the interested parties that are relevant to the XXX management system;</a:t>
            </a:r>
            <a:endParaRPr lang="es-CO" altLang="es-CO" dirty="0" smtClean="0"/>
          </a:p>
          <a:p>
            <a:pPr>
              <a:spcBef>
                <a:spcPct val="0"/>
              </a:spcBef>
            </a:pPr>
            <a:r>
              <a:rPr lang="en-GB" altLang="es-CO" dirty="0" smtClean="0"/>
              <a:t>—	the relevant requirements of these interested parties.</a:t>
            </a:r>
            <a:endParaRPr lang="es-CO" altLang="es-CO" dirty="0" smtClean="0"/>
          </a:p>
        </p:txBody>
      </p:sp>
      <p:sp>
        <p:nvSpPr>
          <p:cNvPr id="9523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F4D3BC-F5DC-41C7-9CFF-4E13691AF64C}" type="slidenum">
              <a:rPr lang="es-CO" altLang="es-CO" smtClean="0"/>
              <a:pPr>
                <a:spcBef>
                  <a:spcPct val="0"/>
                </a:spcBef>
              </a:pPr>
              <a:t>2</a:t>
            </a:fld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312165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s-CO" b="1" smtClean="0"/>
              <a:t>4.1  Comprensión de la organización y su contexto</a:t>
            </a:r>
            <a:endParaRPr lang="es-CO" altLang="es-CO" b="1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external y internal issues that are relevant to its purpose y that affect its ability to achieve the intended outcome(s) of its XXX management system.</a:t>
            </a:r>
            <a:endParaRPr lang="es-CO" altLang="es-CO" smtClean="0"/>
          </a:p>
          <a:p>
            <a:pPr>
              <a:spcBef>
                <a:spcPct val="0"/>
              </a:spcBef>
            </a:pPr>
            <a:r>
              <a:rPr lang="en-GB" altLang="es-CO" b="1" smtClean="0"/>
              <a:t>4.2  Understying the needs y expectations of interested parties</a:t>
            </a:r>
            <a:endParaRPr lang="es-CO" altLang="es-CO" b="1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:</a:t>
            </a:r>
            <a:endParaRPr lang="es-CO" altLang="es-CO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—	the interested parties that are relevant to the XXX management system;</a:t>
            </a:r>
            <a:endParaRPr lang="es-CO" altLang="es-CO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—	the relevant requirements of these interested parties.</a:t>
            </a:r>
            <a:endParaRPr lang="es-CO" altLang="es-CO" smtClean="0"/>
          </a:p>
        </p:txBody>
      </p:sp>
      <p:sp>
        <p:nvSpPr>
          <p:cNvPr id="9523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F4D3BC-F5DC-41C7-9CFF-4E13691AF64C}" type="slidenum">
              <a:rPr lang="es-CO" altLang="es-CO" smtClean="0"/>
              <a:pPr>
                <a:spcBef>
                  <a:spcPct val="0"/>
                </a:spcBef>
              </a:pPr>
              <a:t>3</a:t>
            </a:fld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2000253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s-CO" b="1" smtClean="0"/>
              <a:t>4.1  Comprensión de la organización y su contexto</a:t>
            </a:r>
            <a:endParaRPr lang="es-CO" altLang="es-CO" b="1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external y internal issues that are relevant to its purpose y that affect its ability to achieve the intended outcome(s) of its XXX management system.</a:t>
            </a:r>
            <a:endParaRPr lang="es-CO" altLang="es-CO" smtClean="0"/>
          </a:p>
          <a:p>
            <a:pPr>
              <a:spcBef>
                <a:spcPct val="0"/>
              </a:spcBef>
            </a:pPr>
            <a:r>
              <a:rPr lang="en-GB" altLang="es-CO" b="1" smtClean="0"/>
              <a:t>4.2  Understying the needs y expectations of interested parties</a:t>
            </a:r>
            <a:endParaRPr lang="es-CO" altLang="es-CO" b="1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:</a:t>
            </a:r>
            <a:endParaRPr lang="es-CO" altLang="es-CO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—	the interested parties that are relevant to the XXX management system;</a:t>
            </a:r>
            <a:endParaRPr lang="es-CO" altLang="es-CO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—	the relevant requirements of these interested parties.</a:t>
            </a:r>
            <a:endParaRPr lang="es-CO" altLang="es-CO" smtClean="0"/>
          </a:p>
        </p:txBody>
      </p:sp>
      <p:sp>
        <p:nvSpPr>
          <p:cNvPr id="9523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F4D3BC-F5DC-41C7-9CFF-4E13691AF64C}" type="slidenum">
              <a:rPr lang="es-CO" altLang="es-CO" smtClean="0"/>
              <a:pPr>
                <a:spcBef>
                  <a:spcPct val="0"/>
                </a:spcBef>
              </a:pPr>
              <a:t>4</a:t>
            </a:fld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2008348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s-CO" b="1" smtClean="0"/>
              <a:t>4.1  Comprensión de la organización y su contexto</a:t>
            </a:r>
            <a:endParaRPr lang="es-CO" altLang="es-CO" b="1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external y internal issues that are relevant to its purpose y that affect its ability to achieve the intended outcome(s) of its XXX management system.</a:t>
            </a:r>
            <a:endParaRPr lang="es-CO" altLang="es-CO" smtClean="0"/>
          </a:p>
          <a:p>
            <a:pPr>
              <a:spcBef>
                <a:spcPct val="0"/>
              </a:spcBef>
            </a:pPr>
            <a:r>
              <a:rPr lang="en-GB" altLang="es-CO" b="1" smtClean="0"/>
              <a:t>4.2  Understying the needs y expectations of interested parties</a:t>
            </a:r>
            <a:endParaRPr lang="es-CO" altLang="es-CO" b="1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:</a:t>
            </a:r>
            <a:endParaRPr lang="es-CO" altLang="es-CO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—	the interested parties that are relevant to the XXX management system;</a:t>
            </a:r>
            <a:endParaRPr lang="es-CO" altLang="es-CO" smtClean="0"/>
          </a:p>
          <a:p>
            <a:pPr>
              <a:spcBef>
                <a:spcPct val="0"/>
              </a:spcBef>
            </a:pPr>
            <a:r>
              <a:rPr lang="en-GB" altLang="es-CO" smtClean="0"/>
              <a:t>—	the relevant requirements of these interested parties.</a:t>
            </a:r>
            <a:endParaRPr lang="es-CO" altLang="es-CO" smtClean="0"/>
          </a:p>
        </p:txBody>
      </p:sp>
      <p:sp>
        <p:nvSpPr>
          <p:cNvPr id="9523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F4D3BC-F5DC-41C7-9CFF-4E13691AF64C}" type="slidenum">
              <a:rPr lang="es-CO" altLang="es-CO" smtClean="0"/>
              <a:pPr>
                <a:spcBef>
                  <a:spcPct val="0"/>
                </a:spcBef>
              </a:pPr>
              <a:t>5</a:t>
            </a:fld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954616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992188"/>
            <a:ext cx="9144000" cy="485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1633538" y="979488"/>
            <a:ext cx="5875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Consultoría  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Wingdings"/>
                <a:ea typeface="Wingdings"/>
                <a:cs typeface="Wingdings"/>
              </a:rPr>
              <a:t>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  Auditoría  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Wingdings"/>
                <a:ea typeface="Wingdings"/>
                <a:cs typeface="Wingdings"/>
              </a:rPr>
              <a:t>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  Formación  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Wingdings"/>
                <a:ea typeface="Wingdings"/>
                <a:cs typeface="Wingdings"/>
              </a:rPr>
              <a:t>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   Implementación </a:t>
            </a:r>
          </a:p>
        </p:txBody>
      </p:sp>
      <p:cxnSp>
        <p:nvCxnSpPr>
          <p:cNvPr id="4" name="Conector recto 3"/>
          <p:cNvCxnSpPr/>
          <p:nvPr userDrawn="1"/>
        </p:nvCxnSpPr>
        <p:spPr>
          <a:xfrm>
            <a:off x="0" y="981075"/>
            <a:ext cx="9144000" cy="1588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 userDrawn="1"/>
        </p:nvCxnSpPr>
        <p:spPr>
          <a:xfrm>
            <a:off x="-12700" y="28575"/>
            <a:ext cx="9144000" cy="1588"/>
          </a:xfrm>
          <a:prstGeom prst="line">
            <a:avLst/>
          </a:prstGeom>
          <a:ln w="666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112713"/>
            <a:ext cx="1704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20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D06-0426-4940-8AEC-F7EAE76221D2}" type="datetimeFigureOut">
              <a:rPr lang="es-CO"/>
              <a:pPr>
                <a:defRPr/>
              </a:pPr>
              <a:t>11/12/2018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03AF4-100E-4222-93D4-9E944C4102C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0485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0C64-2497-4425-B397-A4B52A85E43E}" type="datetimeFigureOut">
              <a:rPr lang="es-CO"/>
              <a:pPr>
                <a:defRPr/>
              </a:pPr>
              <a:t>11/12/2018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E6537-899A-4ABC-A846-7B5D1949F9A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11177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ondear rectángulo de esquina del mismo lado 2"/>
          <p:cNvSpPr/>
          <p:nvPr userDrawn="1"/>
        </p:nvSpPr>
        <p:spPr>
          <a:xfrm rot="16200000">
            <a:off x="3756629" y="-3404338"/>
            <a:ext cx="627442" cy="7835900"/>
          </a:xfrm>
          <a:prstGeom prst="round2SameRect">
            <a:avLst>
              <a:gd name="adj1" fmla="val 11497"/>
              <a:gd name="adj2" fmla="val 0"/>
            </a:avLst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4" name="Pentágono regular 3"/>
          <p:cNvSpPr/>
          <p:nvPr userDrawn="1"/>
        </p:nvSpPr>
        <p:spPr>
          <a:xfrm rot="5400000">
            <a:off x="8041640" y="56412"/>
            <a:ext cx="960120" cy="914400"/>
          </a:xfrm>
          <a:prstGeom prst="pentagon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8" name="Título 13"/>
          <p:cNvSpPr>
            <a:spLocks noGrp="1"/>
          </p:cNvSpPr>
          <p:nvPr>
            <p:ph type="title"/>
          </p:nvPr>
        </p:nvSpPr>
        <p:spPr>
          <a:xfrm>
            <a:off x="228600" y="265205"/>
            <a:ext cx="7651750" cy="479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kumimoji="0" lang="es-ES_tradnl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41275" dir="3600000" algn="tl" rotWithShape="0">
                    <a:srgbClr val="000000">
                      <a:alpha val="39000"/>
                    </a:srgbClr>
                  </a:outerShdw>
                </a:effectLst>
                <a:uLnTx/>
                <a:uFillTx/>
                <a:latin typeface="Calibri"/>
                <a:ea typeface="+mj-ea"/>
                <a:cs typeface="Calibri"/>
              </a:defRPr>
            </a:lvl1pPr>
          </a:lstStyle>
          <a:p>
            <a:pPr lvl="0"/>
            <a:r>
              <a:rPr lang="es-ES_tradnl" dirty="0" smtClean="0"/>
              <a:t>Clic para editar título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8073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 userDrawn="1"/>
        </p:nvCxnSpPr>
        <p:spPr>
          <a:xfrm>
            <a:off x="0" y="5591175"/>
            <a:ext cx="9144000" cy="1588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 userDrawn="1"/>
        </p:nvCxnSpPr>
        <p:spPr>
          <a:xfrm>
            <a:off x="-12700" y="6507163"/>
            <a:ext cx="9144000" cy="1587"/>
          </a:xfrm>
          <a:prstGeom prst="line">
            <a:avLst/>
          </a:prstGeom>
          <a:ln w="666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 userDrawn="1"/>
        </p:nvSpPr>
        <p:spPr>
          <a:xfrm>
            <a:off x="0" y="5106988"/>
            <a:ext cx="9144000" cy="485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1633538" y="5094288"/>
            <a:ext cx="5875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Consultoría  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Wingdings"/>
                <a:ea typeface="Wingdings"/>
                <a:cs typeface="Wingdings"/>
              </a:rPr>
              <a:t>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  Auditoría  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Wingdings"/>
                <a:ea typeface="Wingdings"/>
                <a:cs typeface="Wingdings"/>
              </a:rPr>
              <a:t>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  Formación  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Wingdings"/>
                <a:ea typeface="Wingdings"/>
                <a:cs typeface="Wingdings"/>
              </a:rPr>
              <a:t></a:t>
            </a:r>
            <a:r>
              <a:rPr lang="es-ES" sz="16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   Implementación </a:t>
            </a:r>
          </a:p>
        </p:txBody>
      </p:sp>
      <p:cxnSp>
        <p:nvCxnSpPr>
          <p:cNvPr id="6" name="Conector recto 5"/>
          <p:cNvCxnSpPr/>
          <p:nvPr userDrawn="1"/>
        </p:nvCxnSpPr>
        <p:spPr>
          <a:xfrm>
            <a:off x="0" y="5095875"/>
            <a:ext cx="9144000" cy="1588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463" y="5637213"/>
            <a:ext cx="17049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19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23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8029-677D-4C77-80D2-4684A4B955AE}" type="datetimeFigureOut">
              <a:rPr lang="es-CO"/>
              <a:pPr>
                <a:defRPr/>
              </a:pPr>
              <a:t>11/12/2018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1294F-1318-46D6-A5B2-3248F7A43436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57691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0DA76-C702-498F-AA27-1DC7D5A9C19F}" type="datetimeFigureOut">
              <a:rPr lang="es-CO"/>
              <a:pPr>
                <a:defRPr/>
              </a:pPr>
              <a:t>11/12/2018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9CC37-1908-422C-BFA4-6BD37774AE3E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56057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6A7B3-DFFD-4AC7-A765-5445BAC1A5E5}" type="datetimeFigureOut">
              <a:rPr lang="es-CO"/>
              <a:pPr>
                <a:defRPr/>
              </a:pPr>
              <a:t>11/12/2018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85674-1F59-4147-B643-C7A7B4F0DC7C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50252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24D60-8E72-48AD-A94A-08B5A8FB57F4}" type="datetimeFigureOut">
              <a:rPr lang="es-CO"/>
              <a:pPr>
                <a:defRPr/>
              </a:pPr>
              <a:t>11/12/2018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F6FE-2615-4AA9-8512-69FF801BDEC4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19943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77F8-ACA0-4855-A7FE-C84DD6707C4B}" type="datetimeFigureOut">
              <a:rPr lang="es-CO"/>
              <a:pPr>
                <a:defRPr/>
              </a:pPr>
              <a:t>11/12/2018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DAF7-7822-46E7-841B-3D26D0A98107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54291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6983413" y="6569075"/>
            <a:ext cx="21336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s-CO" sz="900" dirty="0" err="1" smtClean="0">
                <a:solidFill>
                  <a:srgbClr val="798490"/>
                </a:solidFill>
              </a:rPr>
              <a:t>Entrenamiento</a:t>
            </a:r>
            <a:r>
              <a:rPr lang="en-GB" altLang="es-CO" sz="900" dirty="0" smtClean="0">
                <a:solidFill>
                  <a:srgbClr val="798490"/>
                </a:solidFill>
              </a:rPr>
              <a:t> HSEQ 2015 </a:t>
            </a:r>
            <a:r>
              <a:rPr lang="en-US" altLang="es-CO" sz="900" dirty="0" smtClean="0">
                <a:solidFill>
                  <a:srgbClr val="798490"/>
                </a:solidFill>
              </a:rPr>
              <a:t>/p</a:t>
            </a:r>
            <a:r>
              <a:rPr lang="en-US" altLang="es-CO" sz="900" dirty="0">
                <a:solidFill>
                  <a:srgbClr val="798490"/>
                </a:solidFill>
              </a:rPr>
              <a:t>.</a:t>
            </a:r>
            <a:fld id="{2619A005-A584-4B38-A55C-A4122498EED7}" type="slidenum">
              <a:rPr lang="en-US" altLang="es-CO" sz="900">
                <a:solidFill>
                  <a:srgbClr val="798490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‹Nº›</a:t>
            </a:fld>
            <a:endParaRPr lang="en-US" altLang="es-CO" sz="900" dirty="0">
              <a:solidFill>
                <a:srgbClr val="798490"/>
              </a:solidFill>
            </a:endParaRPr>
          </a:p>
        </p:txBody>
      </p:sp>
      <p:sp>
        <p:nvSpPr>
          <p:cNvPr id="1027" name="Line 30"/>
          <p:cNvSpPr>
            <a:spLocks noChangeShapeType="1"/>
          </p:cNvSpPr>
          <p:nvPr userDrawn="1"/>
        </p:nvSpPr>
        <p:spPr bwMode="auto">
          <a:xfrm>
            <a:off x="3175" y="6540500"/>
            <a:ext cx="9140825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1" name="Subtítulo 4"/>
          <p:cNvSpPr txBox="1">
            <a:spLocks/>
          </p:cNvSpPr>
          <p:nvPr userDrawn="1"/>
        </p:nvSpPr>
        <p:spPr>
          <a:xfrm>
            <a:off x="0" y="6569075"/>
            <a:ext cx="9117013" cy="3825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  <a:defRPr/>
            </a:pPr>
            <a:r>
              <a:rPr lang="es-ES_tradnl" sz="900" dirty="0" smtClean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Ingenio &amp; Consultoría Ltda / Equipo Entrenador</a:t>
            </a:r>
          </a:p>
        </p:txBody>
      </p:sp>
      <p:pic>
        <p:nvPicPr>
          <p:cNvPr id="1029" name="Imagen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6577013"/>
            <a:ext cx="80486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6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8" y="1533525"/>
            <a:ext cx="7142162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04" r:id="rId1"/>
    <p:sldLayoutId id="2147484705" r:id="rId2"/>
    <p:sldLayoutId id="2147484706" r:id="rId3"/>
    <p:sldLayoutId id="2147484703" r:id="rId4"/>
    <p:sldLayoutId id="2147484707" r:id="rId5"/>
    <p:sldLayoutId id="2147484708" r:id="rId6"/>
    <p:sldLayoutId id="2147484709" r:id="rId7"/>
    <p:sldLayoutId id="2147484710" r:id="rId8"/>
    <p:sldLayoutId id="2147484711" r:id="rId9"/>
    <p:sldLayoutId id="2147484712" r:id="rId10"/>
    <p:sldLayoutId id="214748471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265113"/>
            <a:ext cx="7651750" cy="4794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4.  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Contexto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de la </a:t>
            </a:r>
            <a:r>
              <a:rPr lang="en-GB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organización</a:t>
            </a: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. SOCIOS DE VALOR. FR-GE-002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470760"/>
              </p:ext>
            </p:extLst>
          </p:nvPr>
        </p:nvGraphicFramePr>
        <p:xfrm>
          <a:off x="337120" y="1052736"/>
          <a:ext cx="8627368" cy="527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68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6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68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68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Socio de</a:t>
                      </a:r>
                      <a:r>
                        <a:rPr lang="es-CO" sz="2000" baseline="0" dirty="0" smtClean="0"/>
                        <a:t> Valor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¿Nos influencia?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¿Nos controla?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¿Es socio de valor?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Estudiantes 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Graduados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Gobierno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Sector Productivo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Padres de familia o acudiente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Proveedores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Instituciones de Educación Superior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Colegios de la media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IFTDH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Funcionarios</a:t>
                      </a:r>
                      <a:r>
                        <a:rPr lang="es-CO" sz="1100" baseline="0" dirty="0" smtClean="0"/>
                        <a:t> y docentes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Población regional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Comunidad internacional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Entes financiadores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Si</a:t>
                      </a:r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6238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265113"/>
            <a:ext cx="7651750" cy="4794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4.  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Contexto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de la 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organización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. SOCIOS DE VALOR. FR-GE-002n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71102"/>
              </p:ext>
            </p:extLst>
          </p:nvPr>
        </p:nvGraphicFramePr>
        <p:xfrm>
          <a:off x="1259632" y="1052736"/>
          <a:ext cx="6470526" cy="527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68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6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68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Socio de</a:t>
                      </a:r>
                      <a:r>
                        <a:rPr lang="es-CO" sz="2000" baseline="0" dirty="0" smtClean="0"/>
                        <a:t> Valor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Necesidad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Expectativa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Estudiantes 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Graduados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Gobierno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/>
                        <a:t>Funcionarios</a:t>
                      </a:r>
                      <a:r>
                        <a:rPr lang="es-CO" sz="1100" baseline="0" dirty="0" smtClean="0"/>
                        <a:t> y docentes</a:t>
                      </a:r>
                      <a:endParaRPr lang="es-CO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Padres de familia o acudiente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Proveedores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Instituciones de Educación Superior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Colegios de la media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IFTDH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/>
                        <a:t>Sector Productivo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Población regional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Comunidad internacional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Entes financiadores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2830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265113"/>
            <a:ext cx="7651750" cy="4794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4.  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Contexto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de la 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organización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. SOCIOS DE VALOR. FR-GE-002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332059"/>
              </p:ext>
            </p:extLst>
          </p:nvPr>
        </p:nvGraphicFramePr>
        <p:xfrm>
          <a:off x="1" y="692696"/>
          <a:ext cx="9143998" cy="5989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5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65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79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36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08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Socio</a:t>
                      </a:r>
                    </a:p>
                    <a:p>
                      <a:pPr algn="ctr"/>
                      <a:r>
                        <a:rPr lang="es-CO" sz="2400" dirty="0" smtClean="0"/>
                        <a:t> de</a:t>
                      </a:r>
                      <a:r>
                        <a:rPr lang="es-CO" sz="2400" baseline="0" dirty="0" smtClean="0"/>
                        <a:t> </a:t>
                      </a:r>
                    </a:p>
                    <a:p>
                      <a:pPr algn="ctr"/>
                      <a:r>
                        <a:rPr lang="es-CO" sz="2400" baseline="0" dirty="0" smtClean="0"/>
                        <a:t>Valor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 smtClean="0"/>
                    </a:p>
                    <a:p>
                      <a:pPr algn="ctr"/>
                      <a:r>
                        <a:rPr lang="es-CO" sz="2400" dirty="0" smtClean="0"/>
                        <a:t>Necesidad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¿Cómo se cumple?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 smtClean="0"/>
                    </a:p>
                    <a:p>
                      <a:pPr algn="ctr"/>
                      <a:r>
                        <a:rPr lang="es-CO" sz="2400" dirty="0" smtClean="0"/>
                        <a:t>Expectativa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¿Cómo </a:t>
                      </a:r>
                    </a:p>
                    <a:p>
                      <a:pPr algn="ctr"/>
                      <a:r>
                        <a:rPr lang="es-CO" sz="2400" dirty="0" smtClean="0"/>
                        <a:t>se supera?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Estudiantes 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Acceso a la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educación superior</a:t>
                      </a: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Graduarse como técnico o tecnólogo</a:t>
                      </a: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Involucramiento en los procesos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institucionales</a:t>
                      </a: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Estrategias de acceso y permanencia</a:t>
                      </a: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Actividades académicas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 y experiencia práctica</a:t>
                      </a: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Crecimiento personal y profesional</a:t>
                      </a: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Interacción virtual</a:t>
                      </a: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Formación integral</a:t>
                      </a:r>
                    </a:p>
                    <a:p>
                      <a:pPr algn="ctr"/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Proceso académico de calidad teórico práctico</a:t>
                      </a: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Actividades de bienestar</a:t>
                      </a: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Posibilidad de virtualización de asignaturas</a:t>
                      </a:r>
                    </a:p>
                    <a:p>
                      <a:pPr algn="ctr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Formación del ser</a:t>
                      </a:r>
                    </a:p>
                    <a:p>
                      <a:pPr algn="ctr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Involucramiento en actividades de bienestar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Graduados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Emplearse o crear empresa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Educación continuada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Actualización y Educación no continuada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Bolsa de trabajo, Recursos y Oficina de emprendimiento</a:t>
                      </a:r>
                    </a:p>
                    <a:p>
                      <a:pPr marL="0" algn="ctr" defTabSz="914400" rtl="0" eaLnBrk="1" latinLnBrk="0" hangingPunct="1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Graduarse</a:t>
                      </a:r>
                    </a:p>
                    <a:p>
                      <a:pPr marL="0" algn="ctr" defTabSz="914400" rtl="0" eaLnBrk="1" latinLnBrk="0" hangingPunct="1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Títulos y Nuevos Títulos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Variedad oferta de trabajo</a:t>
                      </a:r>
                    </a:p>
                    <a:p>
                      <a:pPr marL="0" algn="ctr" defTabSz="914400" rtl="0" eaLnBrk="1" latinLnBrk="0" hangingPunct="1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 y experiencia práctica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Interacción continua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 el CINOC</a:t>
                      </a: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Oficina de emprendimiento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empleo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Visibilización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institución</a:t>
                      </a: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Proceso académico de calidad teórico práctico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Crear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base de datos, Grupo o </a:t>
                      </a: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Asociación de Graduados e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interacción </a:t>
                      </a: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Graduados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Gobierno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Cumplimiento de metas de los Indicadores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Desarrollo regional y nacional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Docencia, investigación y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proyección social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Superando las metas establecidas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5310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265113"/>
            <a:ext cx="7651750" cy="4794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4.  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Contexto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de la 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organización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. SOCIOS DE VALOR. FR-GE-002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95226"/>
              </p:ext>
            </p:extLst>
          </p:nvPr>
        </p:nvGraphicFramePr>
        <p:xfrm>
          <a:off x="1" y="1277456"/>
          <a:ext cx="9143999" cy="5242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5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65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79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36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08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Socio</a:t>
                      </a:r>
                    </a:p>
                    <a:p>
                      <a:pPr algn="ctr"/>
                      <a:r>
                        <a:rPr lang="es-CO" sz="2400" dirty="0" smtClean="0"/>
                        <a:t> de</a:t>
                      </a:r>
                      <a:r>
                        <a:rPr lang="es-CO" sz="2400" baseline="0" dirty="0" smtClean="0"/>
                        <a:t> </a:t>
                      </a:r>
                    </a:p>
                    <a:p>
                      <a:pPr algn="ctr"/>
                      <a:r>
                        <a:rPr lang="es-CO" sz="2400" baseline="0" dirty="0" smtClean="0"/>
                        <a:t>Valor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 smtClean="0"/>
                    </a:p>
                    <a:p>
                      <a:pPr algn="ctr"/>
                      <a:r>
                        <a:rPr lang="es-CO" sz="2400" dirty="0" smtClean="0"/>
                        <a:t>Necesidad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¿Cómo se cumple?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 smtClean="0"/>
                    </a:p>
                    <a:p>
                      <a:pPr algn="ctr"/>
                      <a:r>
                        <a:rPr lang="es-CO" sz="2400" dirty="0" smtClean="0"/>
                        <a:t>Expectativa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¿Cómo </a:t>
                      </a:r>
                    </a:p>
                    <a:p>
                      <a:pPr algn="ctr"/>
                      <a:r>
                        <a:rPr lang="es-CO" sz="2400" dirty="0" smtClean="0"/>
                        <a:t>se supera?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/>
                        <a:t>Funcionarios</a:t>
                      </a:r>
                      <a:r>
                        <a:rPr lang="es-CO" sz="1100" baseline="0" dirty="0" smtClean="0"/>
                        <a:t> y docentes</a:t>
                      </a:r>
                      <a:endParaRPr lang="es-CO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Remuneración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títulos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Pago según lo acordado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Estabilidad y mayor salario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Reconocimiento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Crecimiento personal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Ambiente laboral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Planes de carrera, carrera docente y administrativa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Incentivos y estímulos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Padres de familia o acudiente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Acceso a Educación superior para sus hijos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Oferta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disponibilidad académica</a:t>
                      </a:r>
                    </a:p>
                    <a:p>
                      <a:pPr marL="0" algn="ctr" defTabSz="914400" rtl="0" eaLnBrk="1" latinLnBrk="0" hangingPunct="1"/>
                      <a:endParaRPr lang="es-CO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socioeconómicos</a:t>
                      </a:r>
                    </a:p>
                    <a:p>
                      <a:pPr marL="0" algn="ctr" defTabSz="914400" rtl="0" eaLnBrk="1" latinLnBrk="0" hangingPunct="1"/>
                      <a:endParaRPr lang="es-CO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Títulos 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Educación de calidad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Proyección laboral e ingresos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Mejoramiento de nivel de vida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Acreditación de Alta Calidad y registros calificados</a:t>
                      </a:r>
                    </a:p>
                    <a:p>
                      <a:pPr marL="0" algn="ctr" defTabSz="914400" rtl="0" eaLnBrk="1" latinLnBrk="0" hangingPunct="1"/>
                      <a:endParaRPr lang="es-CO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Observatorio laboral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 reconocimiento a la Institución 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Competitividad académica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Proveedores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Compras permanentes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Proceso de selección, contratación y disponibilidad</a:t>
                      </a:r>
                      <a:r>
                        <a:rPr lang="es-CO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presupuestal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Buena remuneración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Procesos transparentes, confiables, objetivos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smtClean="0"/>
                        <a:t>Instituciones de Educación Superior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Alianzas o convenios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Firma de convenios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Mejorar condiciones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oferta académica, de condiciones económicas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Conformando redes de conocimiento o asociaciones e integraciones para fortalecer. Intercambios </a:t>
                      </a:r>
                      <a:endParaRPr lang="es-CO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2703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265113"/>
            <a:ext cx="7651750" cy="479425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4.  Contexto de la </a:t>
            </a:r>
            <a:r>
              <a:rPr lang="en-GB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organización</a:t>
            </a:r>
            <a:endParaRPr lang="es-CO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00690"/>
              </p:ext>
            </p:extLst>
          </p:nvPr>
        </p:nvGraphicFramePr>
        <p:xfrm>
          <a:off x="1" y="138256"/>
          <a:ext cx="9143998" cy="6675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5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65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79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36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08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Socio</a:t>
                      </a:r>
                    </a:p>
                    <a:p>
                      <a:pPr algn="ctr"/>
                      <a:r>
                        <a:rPr lang="es-CO" sz="2400" dirty="0" smtClean="0"/>
                        <a:t> de</a:t>
                      </a:r>
                      <a:r>
                        <a:rPr lang="es-CO" sz="2400" baseline="0" dirty="0" smtClean="0"/>
                        <a:t> </a:t>
                      </a:r>
                    </a:p>
                    <a:p>
                      <a:pPr algn="ctr"/>
                      <a:r>
                        <a:rPr lang="es-CO" sz="2400" baseline="0" dirty="0" smtClean="0"/>
                        <a:t>Valor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 smtClean="0"/>
                    </a:p>
                    <a:p>
                      <a:pPr algn="ctr"/>
                      <a:r>
                        <a:rPr lang="es-CO" sz="2400" dirty="0" smtClean="0"/>
                        <a:t>Necesidad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¿Cómo se cumple?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 smtClean="0"/>
                    </a:p>
                    <a:p>
                      <a:pPr algn="ctr"/>
                      <a:r>
                        <a:rPr lang="es-CO" sz="2400" dirty="0" smtClean="0"/>
                        <a:t>Expectativa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¿Cómo </a:t>
                      </a:r>
                    </a:p>
                    <a:p>
                      <a:pPr algn="ctr"/>
                      <a:r>
                        <a:rPr lang="es-CO" sz="2400" dirty="0" smtClean="0"/>
                        <a:t>se supera?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Colegios de la media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Articulación</a:t>
                      </a:r>
                    </a:p>
                    <a:p>
                      <a:pPr algn="ctr"/>
                      <a:r>
                        <a:rPr lang="es-CO" sz="1200" dirty="0" smtClean="0"/>
                        <a:t>Ingreso a educación superior</a:t>
                      </a:r>
                    </a:p>
                    <a:p>
                      <a:pPr algn="ctr"/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/>
                        <a:t>Convenios y alianzas</a:t>
                      </a:r>
                    </a:p>
                    <a:p>
                      <a:pPr algn="ctr"/>
                      <a:r>
                        <a:rPr lang="es-CO" sz="1200" dirty="0" smtClean="0"/>
                        <a:t>Matrículas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Doble titulación</a:t>
                      </a:r>
                    </a:p>
                    <a:p>
                      <a:pPr algn="ctr"/>
                      <a:endParaRPr lang="es-CO" sz="1200" dirty="0" smtClean="0"/>
                    </a:p>
                    <a:p>
                      <a:pPr algn="ctr"/>
                      <a:endParaRPr lang="es-CO" sz="1200" dirty="0" smtClean="0"/>
                    </a:p>
                    <a:p>
                      <a:pPr algn="ctr"/>
                      <a:r>
                        <a:rPr lang="es-CO" sz="1200" dirty="0" smtClean="0"/>
                        <a:t>Mejorar</a:t>
                      </a:r>
                      <a:r>
                        <a:rPr lang="es-CO" sz="1200" baseline="0" dirty="0" smtClean="0"/>
                        <a:t> competencia</a:t>
                      </a:r>
                      <a:endParaRPr lang="es-CO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/>
                        <a:t>Convenios</a:t>
                      </a:r>
                    </a:p>
                    <a:p>
                      <a:pPr algn="ctr"/>
                      <a:r>
                        <a:rPr lang="es-CO" sz="1200" dirty="0" smtClean="0"/>
                        <a:t>Calidad académica, oferta variada</a:t>
                      </a:r>
                    </a:p>
                    <a:p>
                      <a:pPr algn="ctr"/>
                      <a:r>
                        <a:rPr lang="es-CO" sz="1200" dirty="0" smtClean="0"/>
                        <a:t>Reconocimiento o ranking de las pruebas</a:t>
                      </a:r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IFTDH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Articular y validar formación para que sus egresados continúen con la educación superior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Homologación de contenidos y saberes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Que los saberes adquiridos</a:t>
                      </a:r>
                      <a:r>
                        <a:rPr lang="es-CO" sz="1200" baseline="0" dirty="0" smtClean="0"/>
                        <a:t> sean los suficientes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Logrando el 100% de homologación</a:t>
                      </a:r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/>
                        <a:t>Sector Productivo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Mano de obra competente para el trabajo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Graduados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Mejorar proceso productivo y aumentar competitividad de la</a:t>
                      </a:r>
                      <a:r>
                        <a:rPr lang="es-CO" sz="1200" baseline="0" dirty="0" smtClean="0"/>
                        <a:t> empresa</a:t>
                      </a:r>
                      <a:r>
                        <a:rPr lang="es-CO" sz="1200" dirty="0" smtClean="0"/>
                        <a:t> </a:t>
                      </a:r>
                    </a:p>
                    <a:p>
                      <a:pPr algn="ctr"/>
                      <a:endParaRPr lang="es-CO" sz="1200" dirty="0" smtClean="0"/>
                    </a:p>
                    <a:p>
                      <a:pPr algn="ctr"/>
                      <a:r>
                        <a:rPr lang="es-CO" sz="1200" dirty="0" smtClean="0"/>
                        <a:t>Asesoría empresarial y solución de temas cotidianos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Profesionales</a:t>
                      </a:r>
                      <a:r>
                        <a:rPr lang="es-CO" sz="1200" baseline="0" dirty="0" smtClean="0"/>
                        <a:t> de alta calidad a partir de la expectativa del sector</a:t>
                      </a:r>
                    </a:p>
                    <a:p>
                      <a:pPr algn="ctr"/>
                      <a:endParaRPr lang="es-CO" sz="1200" baseline="0" dirty="0" smtClean="0"/>
                    </a:p>
                    <a:p>
                      <a:pPr algn="ctr"/>
                      <a:endParaRPr lang="es-CO" sz="1200" baseline="0" dirty="0" smtClean="0"/>
                    </a:p>
                    <a:p>
                      <a:pPr algn="ctr"/>
                      <a:r>
                        <a:rPr lang="es-CO" sz="1200" baseline="0" dirty="0" smtClean="0"/>
                        <a:t>Consultorio empresarial</a:t>
                      </a:r>
                    </a:p>
                    <a:p>
                      <a:pPr algn="ctr"/>
                      <a:r>
                        <a:rPr lang="es-CO" sz="1200" baseline="0" dirty="0" smtClean="0"/>
                        <a:t>Unidad de emprendimiento</a:t>
                      </a:r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Población regional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Cobertura</a:t>
                      </a:r>
                      <a:r>
                        <a:rPr lang="es-CO" sz="1200" baseline="0" dirty="0" smtClean="0"/>
                        <a:t> educativa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Oferta de instituciones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Desarrollo regional</a:t>
                      </a:r>
                    </a:p>
                    <a:p>
                      <a:pPr algn="ctr"/>
                      <a:r>
                        <a:rPr lang="es-CO" sz="1200" dirty="0" smtClean="0"/>
                        <a:t>Transformación de la sociedad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Profesionales con sentido de pertenencia de la región</a:t>
                      </a:r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Comunidad internacional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Desarrollo de países 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Procesos de internacionalización e indicadores de desarrollo humano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Mejorar nivel de vida de la región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Profesionales con</a:t>
                      </a:r>
                      <a:r>
                        <a:rPr lang="es-CO" sz="1200" baseline="0" dirty="0" smtClean="0"/>
                        <a:t> visión del contexto global y transformadores del entorno</a:t>
                      </a:r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/>
                        <a:t>Entes financiadores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Responsabilidad social empresarial y disminución de impuestos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Número de estudiantes financiados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Reconocimiento</a:t>
                      </a:r>
                      <a:r>
                        <a:rPr lang="es-CO" sz="1200" baseline="0" dirty="0" smtClean="0"/>
                        <a:t> social empresarial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Mercadeo y profesionales solidarios, éticos y responsables</a:t>
                      </a:r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1314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67851</TotalTime>
  <Words>642</Words>
  <Application>Microsoft Office PowerPoint</Application>
  <PresentationFormat>Presentación en pantalla (4:3)</PresentationFormat>
  <Paragraphs>288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Tema de Office</vt:lpstr>
      <vt:lpstr>4.  Contexto de la organización. SOCIOS DE VALOR. FR-GE-002</vt:lpstr>
      <vt:lpstr>4.  Contexto de la organización. SOCIOS DE VALOR. FR-GE-002n</vt:lpstr>
      <vt:lpstr>4.  Contexto de la organización. SOCIOS DE VALOR. FR-GE-002</vt:lpstr>
      <vt:lpstr>4.  Contexto de la organización. SOCIOS DE VALOR. FR-GE-002</vt:lpstr>
      <vt:lpstr>4.  Contexto de la organización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Gerencia</cp:lastModifiedBy>
  <cp:revision>872</cp:revision>
  <dcterms:created xsi:type="dcterms:W3CDTF">2015-02-26T17:14:48Z</dcterms:created>
  <dcterms:modified xsi:type="dcterms:W3CDTF">2018-12-12T03:22:44Z</dcterms:modified>
</cp:coreProperties>
</file>