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CCDC-EFE8-43A3-9A3E-A65EBF4463A6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769C-3EE0-4A64-99A6-110A0E5134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377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CCDC-EFE8-43A3-9A3E-A65EBF4463A6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769C-3EE0-4A64-99A6-110A0E5134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675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CCDC-EFE8-43A3-9A3E-A65EBF4463A6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769C-3EE0-4A64-99A6-110A0E5134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023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CCDC-EFE8-43A3-9A3E-A65EBF4463A6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769C-3EE0-4A64-99A6-110A0E5134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72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CCDC-EFE8-43A3-9A3E-A65EBF4463A6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769C-3EE0-4A64-99A6-110A0E5134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164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CCDC-EFE8-43A3-9A3E-A65EBF4463A6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769C-3EE0-4A64-99A6-110A0E5134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008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CCDC-EFE8-43A3-9A3E-A65EBF4463A6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769C-3EE0-4A64-99A6-110A0E5134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862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CCDC-EFE8-43A3-9A3E-A65EBF4463A6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769C-3EE0-4A64-99A6-110A0E5134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617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CCDC-EFE8-43A3-9A3E-A65EBF4463A6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769C-3EE0-4A64-99A6-110A0E5134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063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CCDC-EFE8-43A3-9A3E-A65EBF4463A6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769C-3EE0-4A64-99A6-110A0E5134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516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CCDC-EFE8-43A3-9A3E-A65EBF4463A6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769C-3EE0-4A64-99A6-110A0E5134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985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0CCDC-EFE8-43A3-9A3E-A65EBF4463A6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B769C-3EE0-4A64-99A6-110A0E5134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617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MATRIZ FODA DE CADA </a:t>
            </a:r>
            <a:r>
              <a:rPr lang="es-CO" dirty="0" smtClean="0"/>
              <a:t>PROCESO</a:t>
            </a:r>
            <a:br>
              <a:rPr lang="es-CO" dirty="0" smtClean="0"/>
            </a:br>
            <a:r>
              <a:rPr lang="es-CO" dirty="0" smtClean="0"/>
              <a:t>FR-GE-001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10 Y 11 DE MAYO DE 2018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17962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FIN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73409"/>
            <a:ext cx="1460802" cy="70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4 Rectángulo redondeado"/>
          <p:cNvSpPr/>
          <p:nvPr/>
        </p:nvSpPr>
        <p:spPr>
          <a:xfrm>
            <a:off x="1793813" y="683827"/>
            <a:ext cx="4121884" cy="3418335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FORTALEZAS: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F1. Cualificación docente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F2. Centros de practica y laboratorio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F3. Trayectoria en el sector forestal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F4. Experiencia y participación en la región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F5. Integralidad cuerpo docente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F6.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F7.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5" name="5 Rectángulo redondeado"/>
          <p:cNvSpPr/>
          <p:nvPr/>
        </p:nvSpPr>
        <p:spPr>
          <a:xfrm>
            <a:off x="6262961" y="689663"/>
            <a:ext cx="4121884" cy="3418335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2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2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2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2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DEBILIDADES: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D1. Lineamientos y directrices normalizadas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D2. Recursos asignados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D3. Insuficiente cultura y motivación docente y estudiante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D4. Credibilidad institucional en proyección social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D5. Visión proyectiva de la institución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D6. No se tienen resultados visibles continuos; leve impacto, reconocimientos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D7. Falta de estructuración del área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D8. Comunicación institucional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D9. Empoderamiento de la unidad de proyección social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D10. Formalización de educación continuada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6" name="6 Rectángulo redondeado"/>
          <p:cNvSpPr/>
          <p:nvPr/>
        </p:nvSpPr>
        <p:spPr>
          <a:xfrm>
            <a:off x="1775098" y="4107998"/>
            <a:ext cx="4121884" cy="2757045"/>
          </a:xfrm>
          <a:prstGeom prst="roundRect">
            <a:avLst/>
          </a:prstGeom>
          <a:solidFill>
            <a:srgbClr val="6666FF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OPORTUNIDADES: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O1. Alianzas con el sector productivo y otras instituciones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O2.  Necesidades del contexto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O3. Nuevas tecnologías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O4.  Vinculación con redes de emprendimiento y proyección social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O5. Acceso a recursos de la nación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O6. Recursos de pos acuerdo </a:t>
            </a:r>
          </a:p>
        </p:txBody>
      </p:sp>
      <p:sp>
        <p:nvSpPr>
          <p:cNvPr id="7" name="7 Rectángulo redondeado"/>
          <p:cNvSpPr/>
          <p:nvPr/>
        </p:nvSpPr>
        <p:spPr>
          <a:xfrm>
            <a:off x="6257125" y="4113834"/>
            <a:ext cx="4121884" cy="2757045"/>
          </a:xfrm>
          <a:prstGeom prst="roundRect">
            <a:avLst/>
          </a:prstGeom>
          <a:solidFill>
            <a:srgbClr val="FF00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AMENAZAS: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A1. Continuidad de recursos financieros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A2.  Población decreciente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A3. Baja cobertura académica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A4. Oferta académica por otras organizaciones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A5.  Economía familiar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9" name="1 Título"/>
          <p:cNvSpPr>
            <a:spLocks noGrp="1"/>
          </p:cNvSpPr>
          <p:nvPr/>
        </p:nvSpPr>
        <p:spPr>
          <a:xfrm>
            <a:off x="2209800" y="-5680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es-ES" sz="4000" kern="1200" cap="none" spc="-150" baseline="0">
                <a:solidFill>
                  <a:srgbClr val="F0E8D5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9pPr>
            <a:extLst/>
          </a:lstStyle>
          <a:p>
            <a:pPr algn="r" fontAlgn="auto">
              <a:spcAft>
                <a:spcPts val="0"/>
              </a:spcAft>
              <a:defRPr/>
            </a:pPr>
            <a:r>
              <a:rPr lang="es-ES_tradnl" dirty="0">
                <a:solidFill>
                  <a:srgbClr val="C00000"/>
                </a:solidFill>
              </a:rPr>
              <a:t>Análisis de FODA PROYECION SOCIAL</a:t>
            </a:r>
          </a:p>
        </p:txBody>
      </p:sp>
    </p:spTree>
    <p:extLst>
      <p:ext uri="{BB962C8B-B14F-4D97-AF65-F5344CB8AC3E}">
        <p14:creationId xmlns:p14="http://schemas.microsoft.com/office/powerpoint/2010/main" val="911422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FIN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73409"/>
            <a:ext cx="1460802" cy="70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4 Rectángulo redondeado"/>
          <p:cNvSpPr/>
          <p:nvPr/>
        </p:nvSpPr>
        <p:spPr>
          <a:xfrm>
            <a:off x="1793813" y="683827"/>
            <a:ext cx="4121884" cy="3418335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FORTALEZAS: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F1. Conocimiento del equipo humano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F2. </a:t>
            </a:r>
            <a:r>
              <a:rPr lang="es-ES_tradnl" sz="1600" b="1" dirty="0" err="1"/>
              <a:t>Unica</a:t>
            </a:r>
            <a:r>
              <a:rPr lang="es-ES_tradnl" sz="1600" b="1" dirty="0"/>
              <a:t> institución técnica y tecnológica de la región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F3. </a:t>
            </a:r>
            <a:r>
              <a:rPr lang="es-ES_tradnl" sz="1600" b="1" dirty="0" err="1"/>
              <a:t>Unicación</a:t>
            </a:r>
            <a:r>
              <a:rPr lang="es-ES_tradnl" sz="1600" b="1" dirty="0"/>
              <a:t> geográfica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F4. Trayectoria de la institución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F5. Enfoque de servicio a la comunidad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tx1"/>
                </a:solidFill>
              </a:rPr>
              <a:t>F6. </a:t>
            </a:r>
            <a:r>
              <a:rPr lang="es-ES_tradnl" sz="1600" b="1" dirty="0" err="1">
                <a:solidFill>
                  <a:schemeClr val="tx1"/>
                </a:solidFill>
              </a:rPr>
              <a:t>Bilinguismo</a:t>
            </a:r>
            <a:endParaRPr lang="es-ES_tradnl" sz="1600" b="1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F7.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5" name="5 Rectángulo redondeado"/>
          <p:cNvSpPr/>
          <p:nvPr/>
        </p:nvSpPr>
        <p:spPr>
          <a:xfrm>
            <a:off x="6262961" y="689663"/>
            <a:ext cx="4121884" cy="3418335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2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2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2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2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DEBILIDADES: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D1. La mayoría de programas no cuentan con certificados de calidad académica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D2.  Dedicación de tiempo a la investigación y la generación de productos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D3. Falta de experiencia en ejecución de proyectos científicos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D4.  Falta de uso de referencias bibliográficas diferentes al idioma español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D5.  Uso poco frecuente de medios de difusión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D6. Falta de aprovechamiento de las convocatoria que se hacen en la institución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6" name="6 Rectángulo redondeado"/>
          <p:cNvSpPr/>
          <p:nvPr/>
        </p:nvSpPr>
        <p:spPr>
          <a:xfrm>
            <a:off x="1775098" y="4107998"/>
            <a:ext cx="4121884" cy="2757045"/>
          </a:xfrm>
          <a:prstGeom prst="roundRect">
            <a:avLst/>
          </a:prstGeom>
          <a:solidFill>
            <a:srgbClr val="6666FF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OPORTUNIDADES: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O1.  Aliados estratégicos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O2.   Visibilidad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O3.  Convenios de cooperación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O4. Programa de apoyo MEN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O5.  Superación académica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O6.  Aprender otros idiomas diferentes a la lengua materna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O7. </a:t>
            </a:r>
          </a:p>
        </p:txBody>
      </p:sp>
      <p:sp>
        <p:nvSpPr>
          <p:cNvPr id="7" name="7 Rectángulo redondeado"/>
          <p:cNvSpPr/>
          <p:nvPr/>
        </p:nvSpPr>
        <p:spPr>
          <a:xfrm>
            <a:off x="6257125" y="4113834"/>
            <a:ext cx="4121884" cy="2757045"/>
          </a:xfrm>
          <a:prstGeom prst="roundRect">
            <a:avLst/>
          </a:prstGeom>
          <a:solidFill>
            <a:srgbClr val="FF00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AMENAZAS: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A1.  Poca recordación del CINOC en Caldas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A2.  No somos referentes en la ejecución de proyectos de investigación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A3.  No contamos con empresas aliadas para el desarrollo de pasantías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A4.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A5.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9" name="1 Título"/>
          <p:cNvSpPr>
            <a:spLocks noGrp="1"/>
          </p:cNvSpPr>
          <p:nvPr/>
        </p:nvSpPr>
        <p:spPr>
          <a:xfrm>
            <a:off x="2209800" y="-5680"/>
            <a:ext cx="8329411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es-ES" sz="4000" kern="1200" cap="none" spc="-150" baseline="0">
                <a:solidFill>
                  <a:srgbClr val="F0E8D5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9pPr>
            <a:extLst/>
          </a:lstStyle>
          <a:p>
            <a:pPr algn="r" fontAlgn="auto">
              <a:spcAft>
                <a:spcPts val="0"/>
              </a:spcAft>
              <a:defRPr/>
            </a:pPr>
            <a:r>
              <a:rPr lang="es-ES_tradnl" dirty="0">
                <a:solidFill>
                  <a:srgbClr val="C00000"/>
                </a:solidFill>
              </a:rPr>
              <a:t>Análisis de FODA INTERNACIONALIZACION</a:t>
            </a:r>
          </a:p>
        </p:txBody>
      </p:sp>
    </p:spTree>
    <p:extLst>
      <p:ext uri="{BB962C8B-B14F-4D97-AF65-F5344CB8AC3E}">
        <p14:creationId xmlns:p14="http://schemas.microsoft.com/office/powerpoint/2010/main" val="2372772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FIN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73409"/>
            <a:ext cx="1460802" cy="70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4 Rectángulo redondeado"/>
          <p:cNvSpPr/>
          <p:nvPr/>
        </p:nvSpPr>
        <p:spPr>
          <a:xfrm>
            <a:off x="1793813" y="683827"/>
            <a:ext cx="4121884" cy="3063559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FORTALEZAS: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F1.  Calidad del Talento Humano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F2.  Amplia experiencia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F3.  Continuidad y permanencia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F4.  Historia institucional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F5. Pertinencia y credibilidad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F6.  Ubicación geográfica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F7. Dotación tecnológica de laboratorios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F8. Mejoramiento de la infraestructura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F9.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5" name="5 Rectángulo redondeado"/>
          <p:cNvSpPr/>
          <p:nvPr/>
        </p:nvSpPr>
        <p:spPr>
          <a:xfrm>
            <a:off x="6262961" y="689663"/>
            <a:ext cx="4121884" cy="3063559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DEBILIDADES: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D1.  Grupos de estudiantes pequeños afecta el presupuesto y la sostenibilidad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D2.  Interiorización de la estrategia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D3.  Débil liderazgo y seguimiento a compromisos académicos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D4.  No se trabaja por grupo disciplinario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D5. Enfoque de planeación, ejecución y control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D6. Trabajo en equipo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D7. Cultura organizacional de gestión por resultados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6" name="6 Rectángulo redondeado"/>
          <p:cNvSpPr/>
          <p:nvPr/>
        </p:nvSpPr>
        <p:spPr>
          <a:xfrm>
            <a:off x="1775098" y="3837539"/>
            <a:ext cx="4121884" cy="2757045"/>
          </a:xfrm>
          <a:prstGeom prst="roundRect">
            <a:avLst/>
          </a:prstGeom>
          <a:solidFill>
            <a:srgbClr val="6666FF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OPORTUNIDADES:</a:t>
            </a:r>
            <a:endParaRPr lang="es-ES_tradnl" sz="1600" b="1" dirty="0">
              <a:solidFill>
                <a:schemeClr val="bg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O1.  Cambio de carácter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O2.  Visibilidad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O3.  Movilidad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O4.  El MEN nos ve como Institución Rural.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O5.  Regalías, ZOMAC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O6. </a:t>
            </a:r>
          </a:p>
        </p:txBody>
      </p:sp>
      <p:sp>
        <p:nvSpPr>
          <p:cNvPr id="7" name="7 Rectángulo redondeado"/>
          <p:cNvSpPr/>
          <p:nvPr/>
        </p:nvSpPr>
        <p:spPr>
          <a:xfrm>
            <a:off x="6257125" y="3843375"/>
            <a:ext cx="4121884" cy="2757045"/>
          </a:xfrm>
          <a:prstGeom prst="roundRect">
            <a:avLst/>
          </a:prstGeom>
          <a:solidFill>
            <a:srgbClr val="FF00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AMENAZAS: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A1.  Situación económica de la Región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A2.  Saturación del mercado, sobreoferta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A3.  Falta de compromiso o colaboración del sector productivo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A4.   Incertidumbre jurídica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A5.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9" name="1 Título"/>
          <p:cNvSpPr>
            <a:spLocks noGrp="1"/>
          </p:cNvSpPr>
          <p:nvPr/>
        </p:nvSpPr>
        <p:spPr>
          <a:xfrm>
            <a:off x="2209800" y="-5680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es-ES" sz="4000" kern="1200" cap="none" spc="-150" baseline="0">
                <a:solidFill>
                  <a:srgbClr val="F0E8D5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9pPr>
            <a:extLst/>
          </a:lstStyle>
          <a:p>
            <a:pPr algn="r" fontAlgn="auto">
              <a:spcAft>
                <a:spcPts val="0"/>
              </a:spcAft>
              <a:defRPr/>
            </a:pPr>
            <a:r>
              <a:rPr lang="es-ES_tradnl" dirty="0">
                <a:solidFill>
                  <a:srgbClr val="C00000"/>
                </a:solidFill>
              </a:rPr>
              <a:t>Análisis de FODA G. ESTRATEGICA</a:t>
            </a:r>
          </a:p>
        </p:txBody>
      </p:sp>
    </p:spTree>
    <p:extLst>
      <p:ext uri="{BB962C8B-B14F-4D97-AF65-F5344CB8AC3E}">
        <p14:creationId xmlns:p14="http://schemas.microsoft.com/office/powerpoint/2010/main" val="2233045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FIN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73409"/>
            <a:ext cx="1460802" cy="70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4 Rectángulo redondeado"/>
          <p:cNvSpPr/>
          <p:nvPr/>
        </p:nvSpPr>
        <p:spPr>
          <a:xfrm>
            <a:off x="1793813" y="683827"/>
            <a:ext cx="4121884" cy="3063559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FORTALEZAS: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F1. El trabajo liderado por planeación y control interno emite alertas tempranas  que evitan desviaciones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F2. El compromiso que se tiene por parte de los líderes del proceso de Mejora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F3. La experiencia que se ha venido capitalizando desde el 2008 en la implementación de sistemas de gestión</a:t>
            </a:r>
          </a:p>
        </p:txBody>
      </p:sp>
      <p:sp>
        <p:nvSpPr>
          <p:cNvPr id="5" name="5 Rectángulo redondeado"/>
          <p:cNvSpPr/>
          <p:nvPr/>
        </p:nvSpPr>
        <p:spPr>
          <a:xfrm>
            <a:off x="6262961" y="703311"/>
            <a:ext cx="4121884" cy="3063559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DEBILIDADES: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D1.  Al presentar hallazgos o no conformes, estos no se subsanan con la oportunidad debida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D2.  La exposición a niveles de riesgos es critica, al no implementar controles se materializan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D3.  No se gestiona por resultados, no se hace seguimiento a los indicadores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D4.   El sistema de gestión es reactivo, no proactivo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/>
              <a:t>D5.  Las responsabilidades asignadas no se cumplen en los procesos misionales</a:t>
            </a:r>
          </a:p>
        </p:txBody>
      </p:sp>
      <p:sp>
        <p:nvSpPr>
          <p:cNvPr id="6" name="6 Rectángulo redondeado"/>
          <p:cNvSpPr/>
          <p:nvPr/>
        </p:nvSpPr>
        <p:spPr>
          <a:xfrm>
            <a:off x="1775098" y="3837539"/>
            <a:ext cx="4121884" cy="2757045"/>
          </a:xfrm>
          <a:prstGeom prst="roundRect">
            <a:avLst/>
          </a:prstGeom>
          <a:solidFill>
            <a:srgbClr val="6666FF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OPORTUNIDADES: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O1.  Hacer del SG una herramientas para tomar decisiones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O2. Uso de sistemas de información pertinentes a la institución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O3.  Contar con el apoyo de auditores externos que contribuyan a la verificación de los procesos</a:t>
            </a:r>
          </a:p>
        </p:txBody>
      </p:sp>
      <p:sp>
        <p:nvSpPr>
          <p:cNvPr id="7" name="7 Rectángulo redondeado"/>
          <p:cNvSpPr/>
          <p:nvPr/>
        </p:nvSpPr>
        <p:spPr>
          <a:xfrm>
            <a:off x="6257125" y="3843375"/>
            <a:ext cx="4121884" cy="2757045"/>
          </a:xfrm>
          <a:prstGeom prst="roundRect">
            <a:avLst/>
          </a:prstGeom>
          <a:solidFill>
            <a:srgbClr val="FF00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AMENAZAS: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A1.  La falta de apropiación que ha venido presentando la Dirección del </a:t>
            </a:r>
            <a:r>
              <a:rPr lang="es-ES_tradnl" sz="1600" b="1" dirty="0" err="1"/>
              <a:t>Cinoc</a:t>
            </a:r>
            <a:r>
              <a:rPr lang="es-ES_tradnl" sz="1600" b="1" dirty="0"/>
              <a:t> ante el sistema de gestión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A2.  Falta de compromiso por parte de los líderes de los procesos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A3.  Desconocimiento de las ventajas que brindan el concebir bien un sistema de gestión</a:t>
            </a:r>
          </a:p>
        </p:txBody>
      </p:sp>
      <p:sp>
        <p:nvSpPr>
          <p:cNvPr id="9" name="1 Título"/>
          <p:cNvSpPr>
            <a:spLocks noGrp="1"/>
          </p:cNvSpPr>
          <p:nvPr/>
        </p:nvSpPr>
        <p:spPr>
          <a:xfrm>
            <a:off x="2209800" y="-5680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es-ES" sz="4000" kern="1200" cap="none" spc="-150" baseline="0">
                <a:solidFill>
                  <a:srgbClr val="F0E8D5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9pPr>
            <a:extLst/>
          </a:lstStyle>
          <a:p>
            <a:pPr algn="r" fontAlgn="auto">
              <a:spcAft>
                <a:spcPts val="0"/>
              </a:spcAft>
              <a:defRPr/>
            </a:pPr>
            <a:r>
              <a:rPr lang="es-ES_tradnl" dirty="0">
                <a:solidFill>
                  <a:srgbClr val="C00000"/>
                </a:solidFill>
              </a:rPr>
              <a:t>Análisis de FODA MEJORA</a:t>
            </a:r>
          </a:p>
        </p:txBody>
      </p:sp>
    </p:spTree>
    <p:extLst>
      <p:ext uri="{BB962C8B-B14F-4D97-AF65-F5344CB8AC3E}">
        <p14:creationId xmlns:p14="http://schemas.microsoft.com/office/powerpoint/2010/main" val="1096962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FIN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73409"/>
            <a:ext cx="1460802" cy="70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4 Rectángulo redondeado"/>
          <p:cNvSpPr/>
          <p:nvPr/>
        </p:nvSpPr>
        <p:spPr>
          <a:xfrm>
            <a:off x="1793813" y="683827"/>
            <a:ext cx="4121884" cy="3063559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FORTALEZAS: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F1.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F2.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F3.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F4.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F5.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F6.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F7.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F8.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F9.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5" name="5 Rectángulo redondeado"/>
          <p:cNvSpPr/>
          <p:nvPr/>
        </p:nvSpPr>
        <p:spPr>
          <a:xfrm>
            <a:off x="6262961" y="689663"/>
            <a:ext cx="4121884" cy="3063559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DEBILIDADES: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D1.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D2.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D3.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D4.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D5.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D6.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D7.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6" name="6 Rectángulo redondeado"/>
          <p:cNvSpPr/>
          <p:nvPr/>
        </p:nvSpPr>
        <p:spPr>
          <a:xfrm>
            <a:off x="1775098" y="3837539"/>
            <a:ext cx="4121884" cy="2757045"/>
          </a:xfrm>
          <a:prstGeom prst="roundRect">
            <a:avLst/>
          </a:prstGeom>
          <a:solidFill>
            <a:srgbClr val="6666FF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OPORTUNIDADES: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O1.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O2.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O3.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O4.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O5.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O6. </a:t>
            </a:r>
          </a:p>
        </p:txBody>
      </p:sp>
      <p:sp>
        <p:nvSpPr>
          <p:cNvPr id="7" name="7 Rectángulo redondeado"/>
          <p:cNvSpPr/>
          <p:nvPr/>
        </p:nvSpPr>
        <p:spPr>
          <a:xfrm>
            <a:off x="6257125" y="3843375"/>
            <a:ext cx="4121884" cy="2757045"/>
          </a:xfrm>
          <a:prstGeom prst="roundRect">
            <a:avLst/>
          </a:prstGeom>
          <a:solidFill>
            <a:srgbClr val="FF00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AMENAZAS: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A1.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A2.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A3.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A4.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A5.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9" name="1 Título"/>
          <p:cNvSpPr>
            <a:spLocks noGrp="1"/>
          </p:cNvSpPr>
          <p:nvPr/>
        </p:nvSpPr>
        <p:spPr>
          <a:xfrm>
            <a:off x="2209800" y="-5680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es-ES" sz="4000" kern="1200" cap="none" spc="-150" baseline="0">
                <a:solidFill>
                  <a:srgbClr val="F0E8D5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9pPr>
            <a:extLst/>
          </a:lstStyle>
          <a:p>
            <a:pPr algn="r" fontAlgn="auto">
              <a:spcAft>
                <a:spcPts val="0"/>
              </a:spcAft>
              <a:defRPr/>
            </a:pPr>
            <a:r>
              <a:rPr lang="es-ES_tradnl" dirty="0">
                <a:solidFill>
                  <a:srgbClr val="C00000"/>
                </a:solidFill>
              </a:rPr>
              <a:t>Análisis de FODA ADMINISTRATIVO</a:t>
            </a:r>
          </a:p>
        </p:txBody>
      </p:sp>
    </p:spTree>
    <p:extLst>
      <p:ext uri="{BB962C8B-B14F-4D97-AF65-F5344CB8AC3E}">
        <p14:creationId xmlns:p14="http://schemas.microsoft.com/office/powerpoint/2010/main" val="307542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FIN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73409"/>
            <a:ext cx="1460802" cy="70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4 Rectángulo redondeado"/>
          <p:cNvSpPr/>
          <p:nvPr/>
        </p:nvSpPr>
        <p:spPr>
          <a:xfrm>
            <a:off x="1793813" y="683827"/>
            <a:ext cx="4121884" cy="3063559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FORTALEZAS: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F1. </a:t>
            </a:r>
            <a:r>
              <a:rPr lang="es-ES_tradnl" sz="1600" dirty="0"/>
              <a:t>Programa de  notas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F2. </a:t>
            </a:r>
            <a:r>
              <a:rPr lang="es-ES_tradnl" sz="1600" dirty="0"/>
              <a:t>Archivo digitalizado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F3. </a:t>
            </a:r>
            <a:r>
              <a:rPr lang="es-ES_tradnl" sz="1600" dirty="0"/>
              <a:t>Cumplimiento de lineamientos aplicables para archivo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F4.  </a:t>
            </a:r>
            <a:r>
              <a:rPr lang="es-ES_tradnl" sz="1600" dirty="0"/>
              <a:t>Excelente atención a socios de valor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F5. </a:t>
            </a:r>
            <a:r>
              <a:rPr lang="es-ES_tradnl" sz="1600" dirty="0"/>
              <a:t>Agilidad en la entrega de constancias, certificados y contenidos analíticos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F6. </a:t>
            </a:r>
            <a:r>
              <a:rPr lang="es-ES_tradnl" sz="1600" dirty="0"/>
              <a:t>Cumplimiento de las tablas de retención documental</a:t>
            </a: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F7.  </a:t>
            </a:r>
            <a:r>
              <a:rPr lang="es-ES_tradnl" sz="1600" dirty="0"/>
              <a:t>Trazabilidad y orden del archivo</a:t>
            </a:r>
          </a:p>
        </p:txBody>
      </p:sp>
      <p:sp>
        <p:nvSpPr>
          <p:cNvPr id="5" name="5 Rectángulo redondeado"/>
          <p:cNvSpPr/>
          <p:nvPr/>
        </p:nvSpPr>
        <p:spPr>
          <a:xfrm>
            <a:off x="6262961" y="689663"/>
            <a:ext cx="4121884" cy="3063559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DEBILIDADES: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D1.  </a:t>
            </a:r>
            <a:r>
              <a:rPr lang="es-ES_tradnl" sz="1600" dirty="0"/>
              <a:t>El software académico es alimentado por  Secretaria Académica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D2. </a:t>
            </a:r>
            <a:r>
              <a:rPr lang="es-ES_tradnl" sz="1600" dirty="0"/>
              <a:t>No estar en red con bienestar, pagaduría y docencia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D3. </a:t>
            </a:r>
            <a:r>
              <a:rPr lang="es-ES_tradnl" sz="1600" dirty="0"/>
              <a:t>Dependencia del personal para brindar información a los socios de valor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D4.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  </a:t>
            </a:r>
          </a:p>
        </p:txBody>
      </p:sp>
      <p:sp>
        <p:nvSpPr>
          <p:cNvPr id="6" name="6 Rectángulo redondeado"/>
          <p:cNvSpPr/>
          <p:nvPr/>
        </p:nvSpPr>
        <p:spPr>
          <a:xfrm>
            <a:off x="1775098" y="3837539"/>
            <a:ext cx="4121884" cy="2757045"/>
          </a:xfrm>
          <a:prstGeom prst="roundRect">
            <a:avLst/>
          </a:prstGeom>
          <a:solidFill>
            <a:srgbClr val="6666FF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OPORTUNIDADES: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O1.  </a:t>
            </a:r>
            <a:r>
              <a:rPr lang="es-ES_tradnl" sz="1600" dirty="0"/>
              <a:t>Capacitación continua en archivo y conservación documental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O2. </a:t>
            </a:r>
            <a:r>
              <a:rPr lang="es-ES_tradnl" sz="1600" dirty="0"/>
              <a:t>Los pasantes que apoyan el procesos</a:t>
            </a: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O3.  </a:t>
            </a:r>
          </a:p>
        </p:txBody>
      </p:sp>
      <p:sp>
        <p:nvSpPr>
          <p:cNvPr id="7" name="7 Rectángulo redondeado"/>
          <p:cNvSpPr/>
          <p:nvPr/>
        </p:nvSpPr>
        <p:spPr>
          <a:xfrm>
            <a:off x="6257125" y="3843375"/>
            <a:ext cx="4121884" cy="2757045"/>
          </a:xfrm>
          <a:prstGeom prst="roundRect">
            <a:avLst/>
          </a:prstGeom>
          <a:solidFill>
            <a:srgbClr val="FF00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AMENAZAS: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A1.  </a:t>
            </a:r>
            <a:r>
              <a:rPr lang="es-ES_tradnl" sz="1600" dirty="0"/>
              <a:t>La humedad y llovizna deterioran los archivos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A2.  </a:t>
            </a:r>
            <a:r>
              <a:rPr lang="es-ES_tradnl" sz="1600" dirty="0"/>
              <a:t>Los insectos deterioran la preservación de los archivos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A3.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9" name="1 Título"/>
          <p:cNvSpPr>
            <a:spLocks noGrp="1"/>
          </p:cNvSpPr>
          <p:nvPr/>
        </p:nvSpPr>
        <p:spPr>
          <a:xfrm>
            <a:off x="2209800" y="-5680"/>
            <a:ext cx="8458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es-ES" sz="4000" kern="1200" cap="none" spc="-150" baseline="0">
                <a:solidFill>
                  <a:srgbClr val="F0E8D5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9pPr>
            <a:extLst/>
          </a:lstStyle>
          <a:p>
            <a:pPr algn="r" fontAlgn="auto">
              <a:spcAft>
                <a:spcPts val="0"/>
              </a:spcAft>
              <a:defRPr/>
            </a:pPr>
            <a:r>
              <a:rPr lang="es-ES_tradnl" dirty="0">
                <a:solidFill>
                  <a:srgbClr val="C00000"/>
                </a:solidFill>
              </a:rPr>
              <a:t>Análisis de FODA SERVICIOS ACADEMICOS</a:t>
            </a:r>
          </a:p>
        </p:txBody>
      </p:sp>
    </p:spTree>
    <p:extLst>
      <p:ext uri="{BB962C8B-B14F-4D97-AF65-F5344CB8AC3E}">
        <p14:creationId xmlns:p14="http://schemas.microsoft.com/office/powerpoint/2010/main" val="826649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FIN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73409"/>
            <a:ext cx="1460802" cy="70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4 Rectángulo redondeado"/>
          <p:cNvSpPr/>
          <p:nvPr/>
        </p:nvSpPr>
        <p:spPr>
          <a:xfrm>
            <a:off x="1793813" y="683827"/>
            <a:ext cx="4121884" cy="3063559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FORTALEZAS: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F1. </a:t>
            </a:r>
            <a:r>
              <a:rPr lang="es-ES_tradnl" sz="1600" dirty="0"/>
              <a:t>Calidad del talento humano vinculado con la institución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F2. </a:t>
            </a:r>
            <a:r>
              <a:rPr lang="es-ES_tradnl" sz="1600" dirty="0"/>
              <a:t>Disposición por parte de las directivas a contar con talento humano competente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F3. </a:t>
            </a:r>
            <a:r>
              <a:rPr lang="es-ES_tradnl" sz="1600" dirty="0"/>
              <a:t>Asignación de recursos para formación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F4. </a:t>
            </a:r>
            <a:r>
              <a:rPr lang="es-ES_tradnl" sz="1600" dirty="0"/>
              <a:t>Estabilidad laboral.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F5. </a:t>
            </a:r>
            <a:r>
              <a:rPr lang="es-ES_tradnl" sz="1600" dirty="0"/>
              <a:t>Antigüedad y permanencia</a:t>
            </a: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F6.   </a:t>
            </a:r>
            <a:r>
              <a:rPr lang="es-ES_tradnl" sz="1600" dirty="0"/>
              <a:t>Compromiso de los funcionarios con la institución</a:t>
            </a:r>
          </a:p>
        </p:txBody>
      </p:sp>
      <p:sp>
        <p:nvSpPr>
          <p:cNvPr id="5" name="5 Rectángulo redondeado"/>
          <p:cNvSpPr/>
          <p:nvPr/>
        </p:nvSpPr>
        <p:spPr>
          <a:xfrm>
            <a:off x="6262961" y="689663"/>
            <a:ext cx="4121884" cy="3063559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DEBILIDADES: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D1. </a:t>
            </a:r>
            <a:r>
              <a:rPr lang="es-ES" sz="1600" dirty="0"/>
              <a:t>Articulación institucional.</a:t>
            </a: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D2. </a:t>
            </a:r>
            <a:r>
              <a:rPr lang="es-ES" sz="1600" dirty="0"/>
              <a:t>Planes de estímulos.</a:t>
            </a: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D3. </a:t>
            </a:r>
            <a:r>
              <a:rPr lang="es-ES" sz="1600" dirty="0"/>
              <a:t>Ambiente laboral.</a:t>
            </a: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D4. </a:t>
            </a:r>
            <a:r>
              <a:rPr lang="es-ES_tradnl" sz="1600" dirty="0"/>
              <a:t>Falta de </a:t>
            </a:r>
            <a:r>
              <a:rPr lang="es-ES" sz="1600" dirty="0"/>
              <a:t>estrategias institucionales para mejoramiento de competencias.</a:t>
            </a:r>
            <a:endParaRPr lang="es-CO" sz="16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D5.  </a:t>
            </a:r>
            <a:r>
              <a:rPr lang="es-ES_tradnl" sz="1600" dirty="0"/>
              <a:t>Sobrecarga laboral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D6. </a:t>
            </a:r>
            <a:r>
              <a:rPr lang="es-ES_tradnl" sz="1600" dirty="0"/>
              <a:t> Insuficiencia de la planta de personal</a:t>
            </a:r>
            <a:r>
              <a:rPr lang="es-ES_tradnl" sz="1600" b="1" dirty="0"/>
              <a:t> </a:t>
            </a:r>
          </a:p>
        </p:txBody>
      </p:sp>
      <p:sp>
        <p:nvSpPr>
          <p:cNvPr id="6" name="6 Rectángulo redondeado"/>
          <p:cNvSpPr/>
          <p:nvPr/>
        </p:nvSpPr>
        <p:spPr>
          <a:xfrm>
            <a:off x="1775098" y="3837539"/>
            <a:ext cx="4121884" cy="2757045"/>
          </a:xfrm>
          <a:prstGeom prst="roundRect">
            <a:avLst/>
          </a:prstGeom>
          <a:solidFill>
            <a:srgbClr val="6666FF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OPORTUNIDADES: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O1. </a:t>
            </a:r>
            <a:r>
              <a:rPr lang="es-ES" sz="1600" dirty="0"/>
              <a:t>Mejorar la competencia de los funcionarios con aliados externos</a:t>
            </a: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O2. </a:t>
            </a:r>
            <a:r>
              <a:rPr lang="es-CO" sz="1600" dirty="0"/>
              <a:t> Aprovechar los conocimientos de egresados para mejorar competencia del talento humano de la entidad</a:t>
            </a: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O3.  </a:t>
            </a:r>
            <a:r>
              <a:rPr lang="es-ES_tradnl" sz="1600" dirty="0"/>
              <a:t>Aprovechar proyectos  y estrategias del estado para mejorar competencias de los funcionarios públicos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O4. </a:t>
            </a:r>
            <a:r>
              <a:rPr lang="es-ES_tradnl" sz="1600" dirty="0"/>
              <a:t>Articulación de las funciones sustantivas</a:t>
            </a:r>
            <a:r>
              <a:rPr lang="es-ES_tradnl" sz="1600" b="1" dirty="0"/>
              <a:t>  </a:t>
            </a:r>
          </a:p>
        </p:txBody>
      </p:sp>
      <p:sp>
        <p:nvSpPr>
          <p:cNvPr id="7" name="7 Rectángulo redondeado"/>
          <p:cNvSpPr/>
          <p:nvPr/>
        </p:nvSpPr>
        <p:spPr>
          <a:xfrm>
            <a:off x="6257125" y="3843375"/>
            <a:ext cx="4121884" cy="2757045"/>
          </a:xfrm>
          <a:prstGeom prst="roundRect">
            <a:avLst/>
          </a:prstGeom>
          <a:solidFill>
            <a:srgbClr val="FF00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AMENAZAS: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A1. </a:t>
            </a:r>
            <a:r>
              <a:rPr lang="es-ES_tradnl" sz="1600" dirty="0"/>
              <a:t>La ubicación de la institución no facilita contar con talento humano competente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A2. </a:t>
            </a:r>
            <a:r>
              <a:rPr lang="es-ES_tradnl" sz="1600" dirty="0"/>
              <a:t>Políticas del estado sobre recorte del personal</a:t>
            </a:r>
            <a:r>
              <a:rPr lang="es-ES_tradnl" sz="1600" b="1" dirty="0"/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A3.  </a:t>
            </a:r>
            <a:r>
              <a:rPr lang="es-ES_tradnl" sz="1600" dirty="0"/>
              <a:t>Tercerización de servicios como política del estado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A4.  </a:t>
            </a:r>
            <a:r>
              <a:rPr lang="es-ES_tradnl" sz="1600" dirty="0"/>
              <a:t>Existen brechas con el mercado laboral en cuanto a la remuneración, que promueve el retiro de funcionarios.</a:t>
            </a:r>
            <a:endParaRPr lang="es-ES_tradnl" sz="1600" b="1" dirty="0"/>
          </a:p>
        </p:txBody>
      </p:sp>
      <p:sp>
        <p:nvSpPr>
          <p:cNvPr id="9" name="1 Título"/>
          <p:cNvSpPr>
            <a:spLocks noGrp="1"/>
          </p:cNvSpPr>
          <p:nvPr/>
        </p:nvSpPr>
        <p:spPr>
          <a:xfrm>
            <a:off x="2209800" y="-5680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es-ES" sz="4000" kern="1200" cap="none" spc="-150" baseline="0">
                <a:solidFill>
                  <a:srgbClr val="F0E8D5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9pPr>
            <a:extLst/>
          </a:lstStyle>
          <a:p>
            <a:pPr algn="r" fontAlgn="auto">
              <a:spcAft>
                <a:spcPts val="0"/>
              </a:spcAft>
              <a:defRPr/>
            </a:pPr>
            <a:r>
              <a:rPr lang="es-ES_tradnl" dirty="0">
                <a:solidFill>
                  <a:srgbClr val="C00000"/>
                </a:solidFill>
              </a:rPr>
              <a:t>Análisis de FODA TALENTO HUMANO</a:t>
            </a:r>
          </a:p>
        </p:txBody>
      </p:sp>
    </p:spTree>
    <p:extLst>
      <p:ext uri="{BB962C8B-B14F-4D97-AF65-F5344CB8AC3E}">
        <p14:creationId xmlns:p14="http://schemas.microsoft.com/office/powerpoint/2010/main" val="4221753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FIN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73409"/>
            <a:ext cx="1460802" cy="70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4 Rectángulo redondeado"/>
          <p:cNvSpPr/>
          <p:nvPr/>
        </p:nvSpPr>
        <p:spPr>
          <a:xfrm>
            <a:off x="1793813" y="683827"/>
            <a:ext cx="4121884" cy="3063559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FORTALEZAS: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F1. Equipo humano enfocado al ser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F2. Contar con recursos suficientes para acciones de bienestar y permanencia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F3. Garantizar cobertura en las extensiones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F4.  Promoción de la permanencia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F5. </a:t>
            </a:r>
          </a:p>
        </p:txBody>
      </p:sp>
      <p:sp>
        <p:nvSpPr>
          <p:cNvPr id="5" name="5 Rectángulo redondeado"/>
          <p:cNvSpPr/>
          <p:nvPr/>
        </p:nvSpPr>
        <p:spPr>
          <a:xfrm>
            <a:off x="6262961" y="689663"/>
            <a:ext cx="4121884" cy="3063559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DEBILIDADES: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D1.  Falta de conocimiento y compromiso de la comunidad académica con las actividades de bienestar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D2.  Falta de comunicación de los eventos y resultados de bienestar y permanencia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D3.  Falta de interés en Bienestar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D4. Visibilidad institucional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D5.  Falta de agilidad en los procesos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D6. Sobrecarga laboral.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6" name="6 Rectángulo redondeado"/>
          <p:cNvSpPr/>
          <p:nvPr/>
        </p:nvSpPr>
        <p:spPr>
          <a:xfrm>
            <a:off x="1775098" y="3837539"/>
            <a:ext cx="4121884" cy="2757045"/>
          </a:xfrm>
          <a:prstGeom prst="roundRect">
            <a:avLst/>
          </a:prstGeom>
          <a:solidFill>
            <a:srgbClr val="6666FF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OPORTUNIDADES: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O1.  Ser únicos en la región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O2.   Brindar apoyos económico  a los socios de valor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O3.  Presupuesto de recursos externos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O4.  Aumentar cobertura en la región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O5.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>
              <a:solidFill>
                <a:schemeClr val="bg1"/>
              </a:solidFill>
            </a:endParaRPr>
          </a:p>
        </p:txBody>
      </p:sp>
      <p:sp>
        <p:nvSpPr>
          <p:cNvPr id="7" name="7 Rectángulo redondeado"/>
          <p:cNvSpPr/>
          <p:nvPr/>
        </p:nvSpPr>
        <p:spPr>
          <a:xfrm>
            <a:off x="6257125" y="3843375"/>
            <a:ext cx="4121884" cy="2757045"/>
          </a:xfrm>
          <a:prstGeom prst="roundRect">
            <a:avLst/>
          </a:prstGeom>
          <a:solidFill>
            <a:srgbClr val="FF00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AMENAZAS: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A1.  Apatía de la comunidad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A2.  Contexto rural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A3.  Comunicación con los socios de valor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A4.   Que al agotarse los recursos económicos no se cuente con una nueva fuente de apoyo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A5.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9" name="1 Título"/>
          <p:cNvSpPr>
            <a:spLocks noGrp="1"/>
          </p:cNvSpPr>
          <p:nvPr/>
        </p:nvSpPr>
        <p:spPr>
          <a:xfrm>
            <a:off x="2209800" y="-5680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es-ES" sz="4000" kern="1200" cap="none" spc="-150" baseline="0">
                <a:solidFill>
                  <a:srgbClr val="F0E8D5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9pPr>
            <a:extLst/>
          </a:lstStyle>
          <a:p>
            <a:pPr algn="r" fontAlgn="auto">
              <a:spcAft>
                <a:spcPts val="0"/>
              </a:spcAft>
              <a:defRPr/>
            </a:pPr>
            <a:r>
              <a:rPr lang="es-ES_tradnl" dirty="0">
                <a:solidFill>
                  <a:srgbClr val="C00000"/>
                </a:solidFill>
              </a:rPr>
              <a:t>Análisis de FODA BIENESTAR</a:t>
            </a:r>
          </a:p>
        </p:txBody>
      </p:sp>
    </p:spTree>
    <p:extLst>
      <p:ext uri="{BB962C8B-B14F-4D97-AF65-F5344CB8AC3E}">
        <p14:creationId xmlns:p14="http://schemas.microsoft.com/office/powerpoint/2010/main" val="1786729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FIN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73409"/>
            <a:ext cx="1460802" cy="70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4 Rectángulo redondeado"/>
          <p:cNvSpPr/>
          <p:nvPr/>
        </p:nvSpPr>
        <p:spPr>
          <a:xfrm>
            <a:off x="1793813" y="683827"/>
            <a:ext cx="4121884" cy="3063559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FORTALEZAS: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F1. Cualificación docente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F2. Compromiso institucional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F3.  Integralidad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F4. Experiencia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F5. Visión proyectiva de la institución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F6. Proyecto de permanencia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F7. Innovación en metodologías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F8. Imagen de los egresados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5" name="5 Rectángulo redondeado"/>
          <p:cNvSpPr/>
          <p:nvPr/>
        </p:nvSpPr>
        <p:spPr>
          <a:xfrm>
            <a:off x="6262961" y="689663"/>
            <a:ext cx="4121884" cy="3063559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DEBILIDADES: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D1. Comunicación institucional.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D2. Conectividad.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D3. Nivel de exigencia, ética y compromiso.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D4. Asignación de tiempos equitativos para las funciones.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D5. Multifuncionalidad y sobrecarga laboral.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D6. Insuficiente evaluación docente.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D7. Escasa </a:t>
            </a:r>
            <a:r>
              <a:rPr lang="es-ES_tradnl" sz="1600" b="1" dirty="0" err="1"/>
              <a:t>retrolimentación</a:t>
            </a:r>
            <a:r>
              <a:rPr lang="es-ES_tradnl" sz="1600" b="1" dirty="0"/>
              <a:t> de evaluación docente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6" name="6 Rectángulo redondeado"/>
          <p:cNvSpPr/>
          <p:nvPr/>
        </p:nvSpPr>
        <p:spPr>
          <a:xfrm>
            <a:off x="1775098" y="3837539"/>
            <a:ext cx="4121884" cy="2757045"/>
          </a:xfrm>
          <a:prstGeom prst="roundRect">
            <a:avLst/>
          </a:prstGeom>
          <a:solidFill>
            <a:srgbClr val="6666FF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OPORTUNIDADES: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O1. Alianzas con el sector productivo y otras instituciones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O2. Localización geográfica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O3. Nuevas tendencias y políticas rurales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O4. Nuevas tecnologías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O5. Cambio de carácter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O6. </a:t>
            </a:r>
          </a:p>
        </p:txBody>
      </p:sp>
      <p:sp>
        <p:nvSpPr>
          <p:cNvPr id="7" name="7 Rectángulo redondeado"/>
          <p:cNvSpPr/>
          <p:nvPr/>
        </p:nvSpPr>
        <p:spPr>
          <a:xfrm>
            <a:off x="6257125" y="3843375"/>
            <a:ext cx="4121884" cy="2757045"/>
          </a:xfrm>
          <a:prstGeom prst="roundRect">
            <a:avLst/>
          </a:prstGeom>
          <a:solidFill>
            <a:srgbClr val="FF00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AMENAZAS: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A1. Escasa oferta de profesionales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A2. EL mercado ofrece mejores reconocimientos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A3. Población decreciente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A4.  Contexto socioeconómico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A5. </a:t>
            </a:r>
            <a:r>
              <a:rPr lang="es-ES_tradnl" sz="1600" b="1" dirty="0" err="1"/>
              <a:t>Idiosincracia</a:t>
            </a:r>
            <a:r>
              <a:rPr lang="es-ES_tradnl" sz="1600" b="1" dirty="0"/>
              <a:t> de la población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9" name="1 Título"/>
          <p:cNvSpPr>
            <a:spLocks noGrp="1"/>
          </p:cNvSpPr>
          <p:nvPr/>
        </p:nvSpPr>
        <p:spPr>
          <a:xfrm>
            <a:off x="2209800" y="-5680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es-ES" sz="4000" kern="1200" cap="none" spc="-150" baseline="0">
                <a:solidFill>
                  <a:srgbClr val="F0E8D5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9pPr>
            <a:extLst/>
          </a:lstStyle>
          <a:p>
            <a:pPr algn="r" fontAlgn="auto">
              <a:spcAft>
                <a:spcPts val="0"/>
              </a:spcAft>
              <a:defRPr/>
            </a:pPr>
            <a:r>
              <a:rPr lang="es-ES_tradnl" dirty="0">
                <a:solidFill>
                  <a:srgbClr val="C00000"/>
                </a:solidFill>
              </a:rPr>
              <a:t>Análisis de FODA DOCENCIA</a:t>
            </a:r>
          </a:p>
        </p:txBody>
      </p:sp>
    </p:spTree>
    <p:extLst>
      <p:ext uri="{BB962C8B-B14F-4D97-AF65-F5344CB8AC3E}">
        <p14:creationId xmlns:p14="http://schemas.microsoft.com/office/powerpoint/2010/main" val="1479483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FIN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73409"/>
            <a:ext cx="1460802" cy="70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4 Rectángulo redondeado"/>
          <p:cNvSpPr/>
          <p:nvPr/>
        </p:nvSpPr>
        <p:spPr>
          <a:xfrm>
            <a:off x="1793813" y="683827"/>
            <a:ext cx="4121884" cy="3418335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FORTALEZAS: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F1. Cualificación docente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F2. Centros de practica y laboratorio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F3. Trayectoria en el sector de madera, pino </a:t>
            </a:r>
            <a:r>
              <a:rPr lang="es-ES_tradnl" sz="1600" b="1" dirty="0" err="1"/>
              <a:t>romeron</a:t>
            </a: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F4. Experiencia y participación en la región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F5. Lineamientos y directrices normalizadas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F6. Recursos asignados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F7.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5" name="5 Rectángulo redondeado"/>
          <p:cNvSpPr/>
          <p:nvPr/>
        </p:nvSpPr>
        <p:spPr>
          <a:xfrm>
            <a:off x="6262961" y="689663"/>
            <a:ext cx="4121884" cy="3418335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DEBILIDADES: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D1. Insuficiente cultura y motivación docente y estudiante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D2. Compromiso institucional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D3. Experiencia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D4. Visión proyectiva de la institución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D5. Tiempos de permanencia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D6. No se cuenta con grupo de investigación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D7. No se tienen resultados visibles continuos; publicaciones, reconocimientos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D8. Incentivos y reconocimientos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D9. Falta de continuidad en las investigaciones, no se </a:t>
            </a:r>
            <a:r>
              <a:rPr lang="es-ES_tradnl" sz="1600" b="1" dirty="0" err="1"/>
              <a:t>concluyerons</a:t>
            </a: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6" name="6 Rectángulo redondeado"/>
          <p:cNvSpPr/>
          <p:nvPr/>
        </p:nvSpPr>
        <p:spPr>
          <a:xfrm>
            <a:off x="1775098" y="4107998"/>
            <a:ext cx="4121884" cy="2757045"/>
          </a:xfrm>
          <a:prstGeom prst="roundRect">
            <a:avLst/>
          </a:prstGeom>
          <a:solidFill>
            <a:srgbClr val="6666FF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OPORTUNIDADES: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O1. Alianzas con el sector productivo y otras instituciones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O2.  Necesidades del contexto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O3. Nuevas tecnologías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O4.  Vinculación con redes de investigación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bg1"/>
                </a:solidFill>
              </a:rPr>
              <a:t>O5. </a:t>
            </a:r>
          </a:p>
        </p:txBody>
      </p:sp>
      <p:sp>
        <p:nvSpPr>
          <p:cNvPr id="7" name="7 Rectángulo redondeado"/>
          <p:cNvSpPr/>
          <p:nvPr/>
        </p:nvSpPr>
        <p:spPr>
          <a:xfrm>
            <a:off x="6257125" y="4113834"/>
            <a:ext cx="4121884" cy="2757045"/>
          </a:xfrm>
          <a:prstGeom prst="roundRect">
            <a:avLst/>
          </a:prstGeom>
          <a:solidFill>
            <a:srgbClr val="FF000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s-ES_trad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AMENAZAS: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A1. Continuidad de recursos financieros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A2.  Población decreciente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A3. Baja cobertura académica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A4. Políticas del gobierno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/>
              <a:t>A5.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/>
          </a:p>
        </p:txBody>
      </p:sp>
      <p:sp>
        <p:nvSpPr>
          <p:cNvPr id="9" name="1 Título"/>
          <p:cNvSpPr>
            <a:spLocks noGrp="1"/>
          </p:cNvSpPr>
          <p:nvPr/>
        </p:nvSpPr>
        <p:spPr>
          <a:xfrm>
            <a:off x="2209800" y="-5680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es-ES" sz="4000" kern="1200" cap="none" spc="-150" baseline="0">
                <a:solidFill>
                  <a:srgbClr val="F0E8D5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0E8D5"/>
                </a:solidFill>
                <a:latin typeface="Corbel" pitchFamily="34" charset="0"/>
              </a:defRPr>
            </a:lvl9pPr>
            <a:extLst/>
          </a:lstStyle>
          <a:p>
            <a:pPr algn="r" fontAlgn="auto">
              <a:spcAft>
                <a:spcPts val="0"/>
              </a:spcAft>
              <a:defRPr/>
            </a:pPr>
            <a:r>
              <a:rPr lang="es-ES_tradnl" dirty="0">
                <a:solidFill>
                  <a:srgbClr val="C00000"/>
                </a:solidFill>
              </a:rPr>
              <a:t>Análisis de FODA INVESTIGACION</a:t>
            </a:r>
          </a:p>
        </p:txBody>
      </p:sp>
    </p:spTree>
    <p:extLst>
      <p:ext uri="{BB962C8B-B14F-4D97-AF65-F5344CB8AC3E}">
        <p14:creationId xmlns:p14="http://schemas.microsoft.com/office/powerpoint/2010/main" val="1676348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1695</Words>
  <Application>Microsoft Office PowerPoint</Application>
  <PresentationFormat>Panorámica</PresentationFormat>
  <Paragraphs>302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MATRIZ FODA DE CADA PROCESO FR-GE-001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MATRIZ FODA DE CADA PROCESO</dc:title>
  <dc:creator>Gerencia</dc:creator>
  <cp:lastModifiedBy>Gerencia</cp:lastModifiedBy>
  <cp:revision>3</cp:revision>
  <dcterms:created xsi:type="dcterms:W3CDTF">2018-05-11T17:43:58Z</dcterms:created>
  <dcterms:modified xsi:type="dcterms:W3CDTF">2018-12-12T03:21:58Z</dcterms:modified>
</cp:coreProperties>
</file>