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2"/>
  </p:notesMasterIdLst>
  <p:sldIdLst>
    <p:sldId id="303" r:id="rId4"/>
    <p:sldId id="289" r:id="rId5"/>
    <p:sldId id="350" r:id="rId6"/>
    <p:sldId id="381" r:id="rId7"/>
    <p:sldId id="378" r:id="rId8"/>
    <p:sldId id="379" r:id="rId9"/>
    <p:sldId id="286" r:id="rId10"/>
    <p:sldId id="3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4CBEB6"/>
    <a:srgbClr val="FF99FF"/>
    <a:srgbClr val="D10729"/>
    <a:srgbClr val="000099"/>
    <a:srgbClr val="333300"/>
    <a:srgbClr val="1B06BA"/>
    <a:srgbClr val="008000"/>
    <a:srgbClr val="66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8" y="64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E:\Proyectos%20de%20Inversi&#243;n\Graficos%20Recusos%20CRE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E:\Proyectos%20de%20Inversi&#243;n\Graficos%20Recusos%20CR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A" b="1" dirty="0"/>
              <a:t>Recursos CREE por Vigencia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Hoja1!$C$3</c:f>
              <c:numCache>
                <c:formatCode>[$$-240A]\ #,##0;\-[$$-240A]\ #,##0</c:formatCode>
                <c:ptCount val="1"/>
                <c:pt idx="0">
                  <c:v>2284612937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2-49ED-9046-2CD0CE7341D5}"/>
            </c:ext>
          </c:extLst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Hoja1!$C$4</c:f>
              <c:numCache>
                <c:formatCode>[$$-240A]\ #,##0;\-[$$-240A]\ #,##0</c:formatCode>
                <c:ptCount val="1"/>
                <c:pt idx="0">
                  <c:v>3102860304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2-49ED-9046-2CD0CE7341D5}"/>
            </c:ext>
          </c:extLst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0"/>
          </c:trendline>
          <c:val>
            <c:numRef>
              <c:f>Hoja1!$C$5</c:f>
              <c:numCache>
                <c:formatCode>[$$-240A]\ #,##0;\-[$$-240A]\ #,##0</c:formatCode>
                <c:ptCount val="1"/>
                <c:pt idx="0">
                  <c:v>2393912268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2-49ED-9046-2CD0CE7341D5}"/>
            </c:ext>
          </c:extLst>
        </c:ser>
        <c:ser>
          <c:idx val="3"/>
          <c:order val="3"/>
          <c:tx>
            <c:strRef>
              <c:f>Hoja1!$B$6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Hoja1!$C$6</c:f>
              <c:numCache>
                <c:formatCode>[$$-240A]\ #,##0;\-[$$-240A]\ #,##0</c:formatCode>
                <c:ptCount val="1"/>
                <c:pt idx="0">
                  <c:v>1141597762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2-49ED-9046-2CD0CE7341D5}"/>
            </c:ext>
          </c:extLst>
        </c:ser>
        <c:ser>
          <c:idx val="4"/>
          <c:order val="4"/>
          <c:tx>
            <c:strRef>
              <c:f>Hoja1!$B$7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32-49ED-9046-2CD0CE7341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Hoja1!$C$7</c:f>
              <c:numCache>
                <c:formatCode>[$$-240A]\ #,##0;\-[$$-240A]\ #,##0</c:formatCode>
                <c:ptCount val="1"/>
                <c:pt idx="0">
                  <c:v>1092729459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2-49ED-9046-2CD0CE734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985576912"/>
        <c:axId val="1985568592"/>
      </c:barChart>
      <c:catAx>
        <c:axId val="198557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985568592"/>
        <c:crosses val="autoZero"/>
        <c:auto val="1"/>
        <c:lblAlgn val="ctr"/>
        <c:lblOffset val="100"/>
        <c:noMultiLvlLbl val="0"/>
      </c:catAx>
      <c:valAx>
        <c:axId val="198556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[$$-240A]\ #,##0;\-[$$-240A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98557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Recursos Plan</a:t>
            </a:r>
            <a:r>
              <a:rPr lang="en-US" baseline="0"/>
              <a:t> de Fomento a la Calidad 2019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FE-45B9-89A8-95A94D2D33A4}"/>
              </c:ext>
            </c:extLst>
          </c:dPt>
          <c:dPt>
            <c:idx val="1"/>
            <c:bubble3D val="0"/>
            <c:explosion val="12"/>
            <c:spPr>
              <a:solidFill>
                <a:schemeClr val="tx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FE-45B9-89A8-95A94D2D3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Hoja1!$B$128:$B$129</c:f>
              <c:strCache>
                <c:ptCount val="2"/>
                <c:pt idx="0">
                  <c:v>Recusos PFC</c:v>
                </c:pt>
                <c:pt idx="1">
                  <c:v>Recursos Pasivos</c:v>
                </c:pt>
              </c:strCache>
            </c:strRef>
          </c:cat>
          <c:val>
            <c:numRef>
              <c:f>Hoja1!$C$128:$C$129</c:f>
              <c:numCache>
                <c:formatCode>[$$-240A]\ #,##0.00</c:formatCode>
                <c:ptCount val="2"/>
                <c:pt idx="0">
                  <c:v>668827348</c:v>
                </c:pt>
                <c:pt idx="1">
                  <c:v>866395320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FE-45B9-89A8-95A94D2D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Hoja1!$B$22:$B$28</cx:f>
        <cx:lvl ptCount="7">
          <cx:pt idx="0">Infraestructura fisica</cx:pt>
          <cx:pt idx="1">Permanencia</cx:pt>
          <cx:pt idx="2">infraestructura tecnologica</cx:pt>
          <cx:pt idx="3">Diseños Para Investigación Básica, Aplicada Y Estudios</cx:pt>
          <cx:pt idx="4">B-learnig</cx:pt>
          <cx:pt idx="5">Cualificacion docente</cx:pt>
          <cx:pt idx="6">Ciclos propedeuticos</cx:pt>
        </cx:lvl>
      </cx:strDim>
      <cx:numDim type="size">
        <cx:f>Hoja1!$C$22:$C$28</cx:f>
        <cx:lvl ptCount="7" formatCode="[$$-es-CO]\ #,##0.00;\-[$$-es-CO]\ #,##0.00">
          <cx:pt idx="0">5045309787</cx:pt>
          <cx:pt idx="1">1587684234</cx:pt>
          <cx:pt idx="2">1581821209</cx:pt>
          <cx:pt idx="3">554797500</cx:pt>
          <cx:pt idx="4">480700000</cx:pt>
          <cx:pt idx="5">420000000</cx:pt>
          <cx:pt idx="6">345400000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s-PA"/>
              <a:t>VALOR EN $</a:t>
            </a:r>
          </a:p>
          <a:p>
            <a:pPr algn="ctr">
              <a:defRPr/>
            </a:pPr>
            <a:r>
              <a:rPr lang="es-PA"/>
              <a:t>PROYECTOS FINANCIADOS CON RECURSOS CREE</a:t>
            </a:r>
          </a:p>
        </cx:rich>
      </cx:tx>
    </cx:title>
    <cx:plotArea>
      <cx:plotAreaRegion>
        <cx:series layoutId="treemap" uniqueId="{EF7B3093-5D50-4AC9-8806-4BEEC36D18ED}">
          <cx:tx>
            <cx:txData>
              <cx:f>Hoja1!$C$20:$C$21</cx:f>
              <cx:v>Valor  </cx:v>
            </cx:txData>
          </cx:tx>
          <cx:dataPt idx="0">
            <cx:spPr>
              <a:solidFill>
                <a:srgbClr val="FF9966"/>
              </a:solidFill>
            </cx:spPr>
          </cx:dataPt>
          <cx:dataPt idx="1">
            <cx:spPr>
              <a:solidFill>
                <a:srgbClr val="000099"/>
              </a:solidFill>
            </cx:spPr>
          </cx:dataPt>
          <cx:dataPt idx="2">
            <cx:spPr>
              <a:solidFill>
                <a:srgbClr val="D10729"/>
              </a:solidFill>
            </cx:spPr>
          </cx:dataPt>
          <cx:dataPt idx="3">
            <cx:spPr>
              <a:solidFill>
                <a:srgbClr val="FF99FF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5">
            <cx:spPr>
              <a:solidFill>
                <a:schemeClr val="accent1"/>
              </a:solidFill>
            </cx:spPr>
          </cx:dataPt>
          <cx:dataPt idx="6">
            <cx:spPr>
              <a:solidFill>
                <a:srgbClr val="4CBEB6"/>
              </a:solidFill>
            </cx:spPr>
          </cx:dataPt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Hoja1!$B$117:$B$124</cx:f>
        <cx:lvl ptCount="8">
          <cx:pt idx="0">Bienestar y Permanencia</cx:pt>
          <cx:pt idx="1">Investigación </cx:pt>
          <cx:pt idx="2">Regionalización y Ruralidad</cx:pt>
          <cx:pt idx="3">Cualificación Docente</cx:pt>
          <cx:pt idx="4">Infraestructura Fisica y Tecnológica</cx:pt>
        </cx:lvl>
      </cx:strDim>
      <cx:numDim type="size">
        <cx:f>Hoja1!$C$117:$C$124</cx:f>
        <cx:lvl ptCount="8" formatCode="[$$-es-CO]\ #,##0.00">
          <cx:pt idx="0">150510115</cx:pt>
          <cx:pt idx="1">366543333</cx:pt>
          <cx:pt idx="2">488255000</cx:pt>
          <cx:pt idx="3">88000000</cx:pt>
          <cx:pt idx="4">441914220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s-PA"/>
              <a:t>DISTRIBUCION DE RECURSOS EN LOS PROYECTOS</a:t>
            </a:r>
          </a:p>
        </cx:rich>
      </cx:tx>
    </cx:title>
    <cx:plotArea>
      <cx:plotAreaRegion>
        <cx:series layoutId="treemap" uniqueId="{27CA12DE-0F0F-475A-B985-9A83D8BCD670}">
          <cx:tx>
            <cx:txData>
              <cx:f>Hoja1!$C$116</cx:f>
              <cx:v>Valor Total</cx:v>
            </cx:txData>
          </cx:tx>
          <cx:dataPt idx="0">
            <cx:spPr>
              <a:solidFill>
                <a:srgbClr val="000099"/>
              </a:solidFill>
            </cx:spPr>
          </cx:dataPt>
          <cx:dataPt idx="1">
            <cx:spPr>
              <a:solidFill>
                <a:srgbClr val="FF99FF"/>
              </a:solidFill>
            </cx:spPr>
          </cx:dataPt>
          <cx:dataPt idx="2">
            <cx:spPr>
              <a:solidFill>
                <a:srgbClr val="FF9966"/>
              </a:solidFill>
            </cx:spPr>
          </cx:dataPt>
          <cx:dataPt idx="3">
            <cx:spPr>
              <a:solidFill>
                <a:schemeClr val="accent1"/>
              </a:solidFill>
            </cx:spPr>
          </cx:dataPt>
          <cx:dataPt idx="4">
            <cx:spPr>
              <a:solidFill>
                <a:srgbClr val="333300"/>
              </a:solidFill>
            </cx:spPr>
          </cx:dataPt>
          <cx:dataLabels pos="inEnd"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lt1">
        <a:lumMod val="95000"/>
      </a:schemeClr>
    </cs:fontRef>
    <cs:spPr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lt1">
        <a:lumMod val="95000"/>
      </a:schemeClr>
    </cs:fontRef>
    <cs:spPr>
      <a:solidFill>
        <a:schemeClr val="lt1"/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BA9B-144F-44E8-A7C3-3FAE8340153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03-6155-4496-972B-D81793850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3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2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5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62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6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5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5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65" r:id="rId12"/>
    <p:sldLayoutId id="2147483679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4">
            <a:extLst>
              <a:ext uri="{FF2B5EF4-FFF2-40B4-BE49-F238E27FC236}">
                <a16:creationId xmlns:a16="http://schemas.microsoft.com/office/drawing/2014/main" id="{BE4FDD6D-7F49-48BF-8A99-3C825753EB3D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14">
            <a:extLst>
              <a:ext uri="{FF2B5EF4-FFF2-40B4-BE49-F238E27FC236}">
                <a16:creationId xmlns:a16="http://schemas.microsoft.com/office/drawing/2014/main" id="{5EAADC61-01F1-481C-AD46-8D0B951011F9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53">
            <a:extLst>
              <a:ext uri="{FF2B5EF4-FFF2-40B4-BE49-F238E27FC236}">
                <a16:creationId xmlns:a16="http://schemas.microsoft.com/office/drawing/2014/main" id="{EDE9B932-49E8-4397-87FD-9767EC05E3FF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86F2FE9-D5B5-44D3-9F71-20BD7F82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67F6194-85E5-4320-ADB7-6DD5F12CE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ECE8A89-B7FF-484C-B21C-0616DA0F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57">
            <a:extLst>
              <a:ext uri="{FF2B5EF4-FFF2-40B4-BE49-F238E27FC236}">
                <a16:creationId xmlns:a16="http://schemas.microsoft.com/office/drawing/2014/main" id="{63A59E71-BBDD-4CAD-87DD-F7E60368E0EB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396513D6-711A-4A78-AED7-6BD54479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8A5705DB-09E6-4188-B035-953B90DAE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9FCBCB2-C938-41E8-97F7-89BDD58A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5AFC3C91-FBC9-45DC-A60A-5C82DC23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A2700EDA-D380-48EF-9850-5F69FEAA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63">
            <a:extLst>
              <a:ext uri="{FF2B5EF4-FFF2-40B4-BE49-F238E27FC236}">
                <a16:creationId xmlns:a16="http://schemas.microsoft.com/office/drawing/2014/main" id="{E314D5F7-9846-4AB3-BE12-7ECBCC130688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5FBCEDB9-D0AC-4F79-96B5-9E0E27CB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AFBB180-AFFA-4664-89BA-EFBB5419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" name="그룹 66">
            <a:extLst>
              <a:ext uri="{FF2B5EF4-FFF2-40B4-BE49-F238E27FC236}">
                <a16:creationId xmlns:a16="http://schemas.microsoft.com/office/drawing/2014/main" id="{D71B05CB-EBC3-4230-AEEF-5DF73DF76A6F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98004A6-23C9-4A80-B5FD-4A87A61A3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CA14A12-B098-4F6C-9CDD-6319084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1" name="그룹 69">
            <a:extLst>
              <a:ext uri="{FF2B5EF4-FFF2-40B4-BE49-F238E27FC236}">
                <a16:creationId xmlns:a16="http://schemas.microsoft.com/office/drawing/2014/main" id="{5576270B-3FAC-46D0-A58D-58B1DF302579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E2B558EC-607E-4374-88A9-F4A06FC2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DA9E138-17B9-415A-8592-8BB1B4E3C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EB548CF-EC3D-4F23-8769-D4541387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그룹 73">
            <a:extLst>
              <a:ext uri="{FF2B5EF4-FFF2-40B4-BE49-F238E27FC236}">
                <a16:creationId xmlns:a16="http://schemas.microsoft.com/office/drawing/2014/main" id="{F2063C14-C2C7-4302-AC2B-D5F3C4825367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/>
          </a:solidFill>
        </p:grpSpPr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AA0E9207-1C8C-4A44-9DB3-997F1B2B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3E6FEF3D-3DA1-46B0-8E0F-78CD44D3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B9AE3C9B-7087-4D0A-BE58-E7F810FE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77">
            <a:extLst>
              <a:ext uri="{FF2B5EF4-FFF2-40B4-BE49-F238E27FC236}">
                <a16:creationId xmlns:a16="http://schemas.microsoft.com/office/drawing/2014/main" id="{17D03006-2B13-430B-95D5-AE21B91ACD9E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D47208D3-78A8-43EB-8293-132581C4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2E370617-D577-46B9-8184-862E756F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FA8ED509-DB44-4A47-BC2A-D52B91E9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81">
            <a:extLst>
              <a:ext uri="{FF2B5EF4-FFF2-40B4-BE49-F238E27FC236}">
                <a16:creationId xmlns:a16="http://schemas.microsoft.com/office/drawing/2014/main" id="{05C6FAC5-3CC2-44D0-83B1-C147E23E04D8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4D60AD53-5A66-482B-B297-0BA5F6E1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E2D67B10-9898-4405-B4F4-EEF6B007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966103E1-96B0-4D06-87BA-31B0D893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85">
            <a:extLst>
              <a:ext uri="{FF2B5EF4-FFF2-40B4-BE49-F238E27FC236}">
                <a16:creationId xmlns:a16="http://schemas.microsoft.com/office/drawing/2014/main" id="{D8ABA235-12C4-4E46-86B6-89EA9D19C765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7239246D-A76F-4D99-8D2C-84D66C95F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C60C6F-A4DF-4D21-822B-547A5C93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7A94CFCE-CF6F-4CC3-ACC2-95779D21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89">
            <a:extLst>
              <a:ext uri="{FF2B5EF4-FFF2-40B4-BE49-F238E27FC236}">
                <a16:creationId xmlns:a16="http://schemas.microsoft.com/office/drawing/2014/main" id="{102BB151-AE9D-4670-ABED-14EABC83A1B1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3"/>
          </a:solidFill>
        </p:grpSpPr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88AE747E-D9FE-4E64-8E07-3584BBBF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Oval 23">
              <a:extLst>
                <a:ext uri="{FF2B5EF4-FFF2-40B4-BE49-F238E27FC236}">
                  <a16:creationId xmlns:a16="http://schemas.microsoft.com/office/drawing/2014/main" id="{0225B083-A2D9-482B-960C-3368ECAD9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2D07DFB-0B5E-4B2F-9155-C21DC7CF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43B7B7C5-BF16-4818-82F4-153623975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Oval 26">
              <a:extLst>
                <a:ext uri="{FF2B5EF4-FFF2-40B4-BE49-F238E27FC236}">
                  <a16:creationId xmlns:a16="http://schemas.microsoft.com/office/drawing/2014/main" id="{FCB7461F-253E-4A94-B405-4CB58CE0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그룹 95">
            <a:extLst>
              <a:ext uri="{FF2B5EF4-FFF2-40B4-BE49-F238E27FC236}">
                <a16:creationId xmlns:a16="http://schemas.microsoft.com/office/drawing/2014/main" id="{D282BAD7-1BC0-44FE-93DF-5A757E52EB9D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2"/>
          </a:solidFill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BD82913-BBA5-4941-B1BC-B85102ED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B6C7705E-28A3-4E45-B950-77491AAF4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A138A269-80EF-44CD-9551-30F0ED03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744765B7-2981-444E-8E79-B0CDBA9F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ED26A82A-E5FF-47E7-B927-0C290A59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" name="그룹 101">
            <a:extLst>
              <a:ext uri="{FF2B5EF4-FFF2-40B4-BE49-F238E27FC236}">
                <a16:creationId xmlns:a16="http://schemas.microsoft.com/office/drawing/2014/main" id="{0FB33E76-B29B-4B1E-9195-915BFB81F5A3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79706EE3-502A-40DD-AD8F-A1E5D41D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DF5106FE-93A8-4A24-B195-40596657D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405151D2-7519-4704-9D90-AFB2848A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7" name="그룹 105">
            <a:extLst>
              <a:ext uri="{FF2B5EF4-FFF2-40B4-BE49-F238E27FC236}">
                <a16:creationId xmlns:a16="http://schemas.microsoft.com/office/drawing/2014/main" id="{9526B0DB-F7E5-4F05-91E7-914DCEEBE1FD}"/>
              </a:ext>
            </a:extLst>
          </p:cNvPr>
          <p:cNvGrpSpPr/>
          <p:nvPr/>
        </p:nvGrpSpPr>
        <p:grpSpPr>
          <a:xfrm rot="242710">
            <a:off x="1557304" y="5469136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29C3750D-8AD3-4ABC-A657-27F6E1BF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4E8F2370-E05B-4AF0-9721-FE3D5581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0" name="그룹 108">
            <a:extLst>
              <a:ext uri="{FF2B5EF4-FFF2-40B4-BE49-F238E27FC236}">
                <a16:creationId xmlns:a16="http://schemas.microsoft.com/office/drawing/2014/main" id="{75FC3E4E-2868-413F-A607-31578CE90C13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8153097-187A-4879-9948-FA5A0AAB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0F4CACBF-38D8-4B42-BE69-36CF2499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3" name="그룹 111">
            <a:extLst>
              <a:ext uri="{FF2B5EF4-FFF2-40B4-BE49-F238E27FC236}">
                <a16:creationId xmlns:a16="http://schemas.microsoft.com/office/drawing/2014/main" id="{70EED001-84EC-4C3E-BB3A-0078DE8FAB62}"/>
              </a:ext>
            </a:extLst>
          </p:cNvPr>
          <p:cNvGrpSpPr/>
          <p:nvPr/>
        </p:nvGrpSpPr>
        <p:grpSpPr>
          <a:xfrm>
            <a:off x="11627669" y="5778608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B27164F-738C-4395-83F1-C1BB485A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135EEBAA-6CFB-4E0C-A575-EF2BD256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484188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6" name="직사각형 14">
            <a:extLst>
              <a:ext uri="{FF2B5EF4-FFF2-40B4-BE49-F238E27FC236}">
                <a16:creationId xmlns:a16="http://schemas.microsoft.com/office/drawing/2014/main" id="{3F6DB44B-E689-4BDC-9232-E51E7A5BBDCD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04BD57-774D-4EC3-9D1D-E1F76F9A84FF}"/>
              </a:ext>
            </a:extLst>
          </p:cNvPr>
          <p:cNvSpPr txBox="1"/>
          <p:nvPr/>
        </p:nvSpPr>
        <p:spPr>
          <a:xfrm>
            <a:off x="889538" y="803835"/>
            <a:ext cx="450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NUESTRA MISION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16212B-2BAD-4059-9C6B-C11BEE347B67}"/>
              </a:ext>
            </a:extLst>
          </p:cNvPr>
          <p:cNvSpPr txBox="1"/>
          <p:nvPr/>
        </p:nvSpPr>
        <p:spPr>
          <a:xfrm>
            <a:off x="889538" y="219858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Formar a través de procesos de educación permanente, con una estructura académica y de apoyo altamente flexible que permita ofrecer programas por ciclos propedéuticos o terminales, mediante la organización integral de los procesos de docencia,  investigación y  proyección social como  garantía de  una eficaz  contribución al desarrollo sostenible y productivo de la región y del país, con el propósito de lograr  mayor equidad social y cultural.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5B5525-268B-4D89-8F39-3F4750FD4E5E}"/>
              </a:ext>
            </a:extLst>
          </p:cNvPr>
          <p:cNvGrpSpPr/>
          <p:nvPr/>
        </p:nvGrpSpPr>
        <p:grpSpPr>
          <a:xfrm flipH="1">
            <a:off x="7556243" y="999935"/>
            <a:ext cx="3820380" cy="5165317"/>
            <a:chOff x="3590231" y="1206315"/>
            <a:chExt cx="3849121" cy="520417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915C01F-2729-4511-AEEE-B879AEAD24FF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2A6F82E-BD3A-488F-981B-DF218EE92751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F0F9FBA-9382-49CE-BC1A-D2B75A31C0A0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873DB79-05F5-41A0-BEF2-D9602C284AD4}"/>
                  </a:ext>
                </a:extLst>
              </p:cNvPr>
              <p:cNvSpPr/>
              <p:nvPr/>
            </p:nvSpPr>
            <p:spPr>
              <a:xfrm>
                <a:off x="4326698" y="3354019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317072-8A78-47DB-B789-6C6911298EF0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A92CE2-9025-43D5-B11F-E9905715C8B6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8554261-18E7-494A-A0DC-4D35579B9382}"/>
              </a:ext>
            </a:extLst>
          </p:cNvPr>
          <p:cNvSpPr txBox="1"/>
          <p:nvPr/>
        </p:nvSpPr>
        <p:spPr>
          <a:xfrm>
            <a:off x="927612" y="2936558"/>
            <a:ext cx="4932499" cy="98488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bg1"/>
                </a:solidFill>
              </a:rPr>
              <a:t>Recursos</a:t>
            </a:r>
            <a:r>
              <a:rPr lang="en-US" altLang="ko-KR" sz="3200" spc="-150" dirty="0" smtClean="0">
                <a:solidFill>
                  <a:schemeClr val="bg1"/>
                </a:solidFill>
              </a:rPr>
              <a:t> </a:t>
            </a:r>
            <a:r>
              <a:rPr lang="en-US" altLang="ko-KR" sz="3200" spc="-150" dirty="0" smtClean="0">
                <a:solidFill>
                  <a:schemeClr val="bg1"/>
                </a:solidFill>
              </a:rPr>
              <a:t>CREE 2013-2017</a:t>
            </a:r>
            <a:endParaRPr lang="en-US" altLang="ko-KR" sz="3200" spc="-15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3200" spc="-150" dirty="0" smtClean="0">
                <a:solidFill>
                  <a:schemeClr val="bg1"/>
                </a:solidFill>
              </a:rPr>
              <a:t>PFC 2019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9087D-AF0E-45D1-B6AA-31CD09EC45E6}"/>
              </a:ext>
            </a:extLst>
          </p:cNvPr>
          <p:cNvSpPr txBox="1"/>
          <p:nvPr/>
        </p:nvSpPr>
        <p:spPr>
          <a:xfrm>
            <a:off x="927613" y="821949"/>
            <a:ext cx="3025262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 smtClean="0">
                <a:latin typeface="+mj-lt"/>
              </a:rPr>
              <a:t>PROYECTOS DE INVERSION  IES CINOC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0B92E7-5315-42E4-BFCF-84914102CAD1}"/>
              </a:ext>
            </a:extLst>
          </p:cNvPr>
          <p:cNvCxnSpPr>
            <a:cxnSpLocks/>
          </p:cNvCxnSpPr>
          <p:nvPr/>
        </p:nvCxnSpPr>
        <p:spPr>
          <a:xfrm flipH="1">
            <a:off x="4314825" y="3276600"/>
            <a:ext cx="3362325" cy="35814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10773"/>
          <a:stretch>
            <a:fillRect/>
          </a:stretch>
        </p:blipFill>
        <p:spPr/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14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PA" dirty="0" smtClean="0"/>
              <a:t>RECURSOS CREE</a:t>
            </a:r>
            <a:endParaRPr lang="es-PA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693015"/>
              </p:ext>
            </p:extLst>
          </p:nvPr>
        </p:nvGraphicFramePr>
        <p:xfrm>
          <a:off x="2892829" y="1377642"/>
          <a:ext cx="5060965" cy="365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952893" y="5343085"/>
            <a:ext cx="775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b="1" dirty="0">
                <a:solidFill>
                  <a:srgbClr val="000000"/>
                </a:solidFill>
                <a:latin typeface="Calibri" panose="020F0502020204030204" pitchFamily="34" charset="0"/>
              </a:rPr>
              <a:t>Total Recibido; $</a:t>
            </a:r>
            <a:r>
              <a:rPr lang="es-P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10.015.712.730 por parte del Ministerio de Educación Nacional</a:t>
            </a:r>
            <a:r>
              <a:rPr lang="es-PA" dirty="0" smtClean="0"/>
              <a:t>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83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23530" y="339509"/>
            <a:ext cx="11508012" cy="1282557"/>
          </a:xfrm>
        </p:spPr>
        <p:txBody>
          <a:bodyPr/>
          <a:lstStyle/>
          <a:p>
            <a:r>
              <a:rPr lang="es-PA" dirty="0" smtClean="0"/>
              <a:t>DESTINACION PROYECTOS RECURSOS </a:t>
            </a:r>
            <a:r>
              <a:rPr lang="es-PA" dirty="0" smtClean="0"/>
              <a:t>CREE</a:t>
            </a:r>
            <a:endParaRPr lang="es-PA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20354"/>
              </p:ext>
            </p:extLst>
          </p:nvPr>
        </p:nvGraphicFramePr>
        <p:xfrm>
          <a:off x="1899471" y="5772968"/>
          <a:ext cx="5334000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4009537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266297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14743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21484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498757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035151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1601864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IF 50%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IT: 16%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P: 16%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 err="1">
                          <a:effectLst/>
                        </a:rPr>
                        <a:t>Invest</a:t>
                      </a:r>
                      <a:r>
                        <a:rPr lang="es-PA" sz="1100" b="1" u="none" strike="noStrike" dirty="0">
                          <a:effectLst/>
                        </a:rPr>
                        <a:t>: 6%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B.L: 5%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CD: 4%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CP: 3%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6814985"/>
                  </a:ext>
                </a:extLst>
              </a:tr>
              <a:tr h="1841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82%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A" sz="1100" b="1" u="none" strike="noStrike" dirty="0">
                          <a:effectLst/>
                        </a:rPr>
                        <a:t>18%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116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Gráfico 6"/>
              <p:cNvGraphicFramePr/>
              <p:nvPr>
                <p:extLst>
                  <p:ext uri="{D42A27DB-BD31-4B8C-83A1-F6EECF244321}">
                    <p14:modId xmlns:p14="http://schemas.microsoft.com/office/powerpoint/2010/main" val="924851260"/>
                  </p:ext>
                </p:extLst>
              </p:nvPr>
            </p:nvGraphicFramePr>
            <p:xfrm>
              <a:off x="1899471" y="1781092"/>
              <a:ext cx="7702969" cy="33749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Gráfico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9471" y="1781092"/>
                <a:ext cx="7702969" cy="33749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54703" y="206477"/>
            <a:ext cx="11632497" cy="1171911"/>
          </a:xfrm>
        </p:spPr>
        <p:txBody>
          <a:bodyPr/>
          <a:lstStyle/>
          <a:p>
            <a:r>
              <a:rPr lang="es-PA" sz="4400" b="1" dirty="0" smtClean="0"/>
              <a:t>PLANES DE FOMENTO A LA CALIDAD 2019</a:t>
            </a:r>
            <a:endParaRPr lang="es-PA" sz="4400" b="1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2228295" y="1887225"/>
          <a:ext cx="6542843" cy="358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28295" y="5687412"/>
            <a:ext cx="6621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000000"/>
                </a:solidFill>
                <a:latin typeface="Calibri" panose="020F0502020204030204" pitchFamily="34" charset="0"/>
              </a:rPr>
              <a:t>TOTAL ASIGNADO: $</a:t>
            </a:r>
            <a:r>
              <a:rPr lang="es-PA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1.535.222.668 por parte del Ministerio de Educación Nacional</a:t>
            </a:r>
            <a:r>
              <a:rPr lang="es-PA" dirty="0" smtClean="0"/>
              <a:t>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39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54704" y="206477"/>
            <a:ext cx="11624546" cy="1495102"/>
          </a:xfrm>
        </p:spPr>
        <p:txBody>
          <a:bodyPr/>
          <a:lstStyle/>
          <a:p>
            <a:r>
              <a:rPr lang="es-PA" sz="4400" b="1" dirty="0" smtClean="0"/>
              <a:t>DESTINACION RECURSOS </a:t>
            </a:r>
          </a:p>
          <a:p>
            <a:r>
              <a:rPr lang="es-PA" sz="4400" b="1" dirty="0" smtClean="0"/>
              <a:t>PLANES </a:t>
            </a:r>
            <a:r>
              <a:rPr lang="es-PA" sz="4400" b="1" dirty="0" smtClean="0"/>
              <a:t>DE FOMENTO A LA CALIDAD 2019</a:t>
            </a:r>
            <a:endParaRPr lang="es-PA" sz="4400" b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/>
              <p:cNvGraphicFramePr/>
              <p:nvPr>
                <p:extLst>
                  <p:ext uri="{D42A27DB-BD31-4B8C-83A1-F6EECF244321}">
                    <p14:modId xmlns:p14="http://schemas.microsoft.com/office/powerpoint/2010/main" val="372035266"/>
                  </p:ext>
                </p:extLst>
              </p:nvPr>
            </p:nvGraphicFramePr>
            <p:xfrm>
              <a:off x="5519287" y="2351000"/>
              <a:ext cx="5197476" cy="32913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Gráfico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9287" y="2351000"/>
                <a:ext cx="5197476" cy="329134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ángulo 5"/>
          <p:cNvSpPr/>
          <p:nvPr/>
        </p:nvSpPr>
        <p:spPr>
          <a:xfrm>
            <a:off x="368886" y="3205923"/>
            <a:ext cx="4369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b="1" dirty="0">
                <a:solidFill>
                  <a:srgbClr val="000000"/>
                </a:solidFill>
                <a:latin typeface="Calibri" panose="020F0502020204030204" pitchFamily="34" charset="0"/>
              </a:rPr>
              <a:t>RR: 32%  IFT: 29%  INV:24%  B: 10%  CD: 6%</a:t>
            </a:r>
            <a:r>
              <a:rPr lang="es-P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6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7">
            <a:extLst>
              <a:ext uri="{FF2B5EF4-FFF2-40B4-BE49-F238E27FC236}">
                <a16:creationId xmlns:a16="http://schemas.microsoft.com/office/drawing/2014/main" id="{B0352E5F-9EAB-46B5-A346-11517298AB00}"/>
              </a:ext>
            </a:extLst>
          </p:cNvPr>
          <p:cNvSpPr/>
          <p:nvPr/>
        </p:nvSpPr>
        <p:spPr>
          <a:xfrm>
            <a:off x="96587" y="2402229"/>
            <a:ext cx="12139462" cy="4536094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ko-KR" sz="2700" smtClean="0"/>
              <a:t>•	</a:t>
            </a:r>
            <a:endParaRPr lang="es-ES" altLang="ko-KR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192328" y="2524071"/>
            <a:ext cx="2048178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 G</a:t>
            </a:r>
          </a:p>
          <a:p>
            <a:r>
              <a:rPr lang="es-ES" altLang="ko-KR" sz="800" b="1" dirty="0" smtClean="0">
                <a:solidFill>
                  <a:schemeClr val="bg1"/>
                </a:solidFill>
              </a:rPr>
              <a:t>Construir </a:t>
            </a:r>
            <a:r>
              <a:rPr lang="es-ES" altLang="ko-KR" sz="800" b="1" dirty="0">
                <a:solidFill>
                  <a:schemeClr val="bg1"/>
                </a:solidFill>
              </a:rPr>
              <a:t>una estructura física, de laboratorios y logística, pertinente al desarrollo de los procesos de formación superior, cumpliendo con la Normas Técnicas Colombiana 4595 y 4596 </a:t>
            </a:r>
            <a:endParaRPr lang="en-US" altLang="ko-KR" sz="8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2FEB5B-9191-48E0-845C-1B827BB963A4}"/>
              </a:ext>
            </a:extLst>
          </p:cNvPr>
          <p:cNvSpPr/>
          <p:nvPr/>
        </p:nvSpPr>
        <p:spPr>
          <a:xfrm>
            <a:off x="131226" y="221527"/>
            <a:ext cx="2029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accent1"/>
                </a:solidFill>
              </a:rPr>
              <a:t>Infraestructura</a:t>
            </a:r>
            <a:r>
              <a:rPr lang="en-US" altLang="ko-KR" sz="1400" b="1" dirty="0" smtClean="0">
                <a:solidFill>
                  <a:schemeClr val="accent1"/>
                </a:solidFill>
              </a:rPr>
              <a:t> </a:t>
            </a:r>
            <a:r>
              <a:rPr lang="en-US" altLang="ko-KR" sz="1400" b="1" dirty="0" err="1" smtClean="0">
                <a:solidFill>
                  <a:schemeClr val="accent1"/>
                </a:solidFill>
              </a:rPr>
              <a:t>Física</a:t>
            </a:r>
            <a:r>
              <a:rPr lang="en-US" altLang="ko-KR" sz="1400" b="1" dirty="0" smtClean="0">
                <a:solidFill>
                  <a:schemeClr val="accent1"/>
                </a:solidFill>
              </a:rPr>
              <a:t> y  </a:t>
            </a:r>
            <a:r>
              <a:rPr lang="en-US" altLang="ko-KR" sz="1400" b="1" dirty="0" err="1" smtClean="0">
                <a:solidFill>
                  <a:schemeClr val="accent1"/>
                </a:solidFill>
              </a:rPr>
              <a:t>Tecnológica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68BE09-4598-4A93-9BB8-4064E43D63D4}"/>
              </a:ext>
            </a:extLst>
          </p:cNvPr>
          <p:cNvSpPr/>
          <p:nvPr/>
        </p:nvSpPr>
        <p:spPr>
          <a:xfrm>
            <a:off x="2581949" y="221527"/>
            <a:ext cx="152206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2"/>
                </a:solidFill>
              </a:rPr>
              <a:t>B.Learning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566371-3336-48ED-B1C8-34BD727F59F2}"/>
              </a:ext>
            </a:extLst>
          </p:cNvPr>
          <p:cNvSpPr/>
          <p:nvPr/>
        </p:nvSpPr>
        <p:spPr>
          <a:xfrm>
            <a:off x="4827974" y="192362"/>
            <a:ext cx="19685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3"/>
                </a:solidFill>
              </a:rPr>
              <a:t>Ciclos</a:t>
            </a:r>
            <a:r>
              <a:rPr lang="en-US" altLang="ko-KR" sz="1200" b="1" dirty="0" smtClean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altLang="ko-KR" sz="1200" b="1" dirty="0" err="1" smtClean="0">
                <a:solidFill>
                  <a:schemeClr val="accent3"/>
                </a:solidFill>
              </a:rPr>
              <a:t>Propedeuticos</a:t>
            </a:r>
            <a:endParaRPr lang="ko-KR" altLang="en-US" sz="1200" b="1" dirty="0">
              <a:solidFill>
                <a:schemeClr val="accent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A80133-4EAC-4B74-974F-A7388A9D3ADB}"/>
              </a:ext>
            </a:extLst>
          </p:cNvPr>
          <p:cNvSpPr/>
          <p:nvPr/>
        </p:nvSpPr>
        <p:spPr>
          <a:xfrm>
            <a:off x="7192855" y="73353"/>
            <a:ext cx="1968598" cy="46166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4"/>
                </a:solidFill>
              </a:rPr>
              <a:t>Bienestar</a:t>
            </a:r>
            <a:r>
              <a:rPr lang="en-US" altLang="ko-KR" sz="1200" b="1" dirty="0" smtClean="0">
                <a:solidFill>
                  <a:schemeClr val="accent4"/>
                </a:solidFill>
              </a:rPr>
              <a:t> y </a:t>
            </a:r>
            <a:r>
              <a:rPr lang="en-US" altLang="ko-KR" sz="1200" b="1" dirty="0" err="1" smtClean="0">
                <a:solidFill>
                  <a:schemeClr val="accent4"/>
                </a:solidFill>
              </a:rPr>
              <a:t>Permanencia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0" y="1169605"/>
            <a:ext cx="530398" cy="451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87" y="1194572"/>
            <a:ext cx="530398" cy="53039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82" y="949349"/>
            <a:ext cx="475529" cy="46943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280" y="963842"/>
            <a:ext cx="470946" cy="431334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512" y="1263867"/>
            <a:ext cx="299524" cy="30304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124" y="684127"/>
            <a:ext cx="413801" cy="41866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539" y="735758"/>
            <a:ext cx="419621" cy="35405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699" y="1167059"/>
            <a:ext cx="243423" cy="73264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832" y="1102834"/>
            <a:ext cx="317019" cy="670618"/>
          </a:xfrm>
          <a:prstGeom prst="rect">
            <a:avLst/>
          </a:prstGeom>
        </p:spPr>
      </p:pic>
      <p:sp>
        <p:nvSpPr>
          <p:cNvPr id="48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59652" y="3568111"/>
            <a:ext cx="2272249" cy="7848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O.E1</a:t>
            </a:r>
          </a:p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• </a:t>
            </a:r>
            <a:r>
              <a:rPr lang="es-ES" altLang="ko-KR" sz="900" dirty="0" smtClean="0">
                <a:solidFill>
                  <a:schemeClr val="bg1"/>
                </a:solidFill>
              </a:rPr>
              <a:t>Generar </a:t>
            </a:r>
            <a:r>
              <a:rPr lang="es-ES" altLang="ko-KR" sz="900" dirty="0">
                <a:solidFill>
                  <a:schemeClr val="bg1"/>
                </a:solidFill>
              </a:rPr>
              <a:t>espacios adecuados para la enseñanza de la educación </a:t>
            </a:r>
            <a:r>
              <a:rPr lang="es-ES" altLang="ko-KR" sz="900" dirty="0" smtClean="0">
                <a:solidFill>
                  <a:schemeClr val="bg1"/>
                </a:solidFill>
              </a:rPr>
              <a:t>superior</a:t>
            </a:r>
          </a:p>
          <a:p>
            <a:pPr algn="ctr"/>
            <a:endParaRPr lang="es-ES" altLang="ko-KR" sz="900" b="1" dirty="0" smtClean="0">
              <a:solidFill>
                <a:schemeClr val="bg1"/>
              </a:solidFill>
            </a:endParaRPr>
          </a:p>
          <a:p>
            <a:pPr algn="ctr"/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67955" y="4118986"/>
            <a:ext cx="2172551" cy="14619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O.E2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Crear </a:t>
            </a:r>
            <a:r>
              <a:rPr lang="es-ES" altLang="ko-KR" sz="800" b="1" dirty="0">
                <a:solidFill>
                  <a:schemeClr val="bg1"/>
                </a:solidFill>
              </a:rPr>
              <a:t>espacios de prácticas académicas adecuados para la enseñanza de las ofertas academias del IES CINOC y contar con medios educativos como laboratorios, medios educativos y  sección administrativa;  de manera que permitan llevar procesos de práctica adecuados para los estudiantes y el objeto social de la institución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10966" y="5385370"/>
            <a:ext cx="2272249" cy="8463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O.E3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•Fortalecer </a:t>
            </a:r>
            <a:r>
              <a:rPr lang="es-ES" altLang="ko-KR" sz="800" b="1" dirty="0">
                <a:solidFill>
                  <a:schemeClr val="bg1"/>
                </a:solidFill>
              </a:rPr>
              <a:t>los procesos de formación en las extensiones, mediante instalaciones adecuadas para el desarrollo de las actividades académicas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2177985" y="2472087"/>
            <a:ext cx="2252499" cy="8463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O. G</a:t>
            </a:r>
          </a:p>
          <a:p>
            <a:pPr algn="ctr"/>
            <a:r>
              <a:rPr lang="es-ES" altLang="ko-KR" sz="800" b="1" dirty="0">
                <a:solidFill>
                  <a:schemeClr val="bg1"/>
                </a:solidFill>
              </a:rPr>
              <a:t>Mejorar la calidad y la cobertura, empoderando   la comunidad  académica y administrativa del  IES CINOC con la incorporación  de las metodologías </a:t>
            </a:r>
            <a:r>
              <a:rPr lang="es-ES" altLang="ko-KR" sz="800" b="1" dirty="0" err="1">
                <a:solidFill>
                  <a:schemeClr val="bg1"/>
                </a:solidFill>
              </a:rPr>
              <a:t>Blended</a:t>
            </a:r>
            <a:r>
              <a:rPr lang="es-ES" altLang="ko-KR" sz="800" b="1" dirty="0">
                <a:solidFill>
                  <a:schemeClr val="bg1"/>
                </a:solidFill>
              </a:rPr>
              <a:t> </a:t>
            </a:r>
            <a:r>
              <a:rPr lang="es-ES" altLang="ko-KR" sz="800" b="1" dirty="0" err="1">
                <a:solidFill>
                  <a:schemeClr val="bg1"/>
                </a:solidFill>
              </a:rPr>
              <a:t>Learning</a:t>
            </a:r>
            <a:r>
              <a:rPr lang="es-ES" altLang="ko-KR" sz="800" b="1" dirty="0">
                <a:solidFill>
                  <a:schemeClr val="bg1"/>
                </a:solidFill>
              </a:rPr>
              <a:t>.</a:t>
            </a:r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2160336" y="3513636"/>
            <a:ext cx="249497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O.E1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•Estructurar </a:t>
            </a:r>
            <a:r>
              <a:rPr lang="es-ES" altLang="ko-KR" sz="800" b="1" dirty="0">
                <a:solidFill>
                  <a:schemeClr val="bg1"/>
                </a:solidFill>
              </a:rPr>
              <a:t>programas en ciclos propedéuticos hasta el nivel profesional con componente de </a:t>
            </a:r>
            <a:r>
              <a:rPr lang="es-ES" altLang="ko-KR" sz="800" b="1" dirty="0" err="1">
                <a:solidFill>
                  <a:schemeClr val="bg1"/>
                </a:solidFill>
              </a:rPr>
              <a:t>Blended</a:t>
            </a:r>
            <a:r>
              <a:rPr lang="es-ES" altLang="ko-KR" sz="800" b="1" dirty="0">
                <a:solidFill>
                  <a:schemeClr val="bg1"/>
                </a:solidFill>
              </a:rPr>
              <a:t> </a:t>
            </a:r>
            <a:r>
              <a:rPr lang="es-ES" altLang="ko-KR" sz="800" b="1" dirty="0" err="1">
                <a:solidFill>
                  <a:schemeClr val="bg1"/>
                </a:solidFill>
              </a:rPr>
              <a:t>Learning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2213555" y="4391368"/>
            <a:ext cx="2494979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O.E2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•Ofertar </a:t>
            </a:r>
            <a:r>
              <a:rPr lang="es-ES" altLang="ko-KR" sz="800" b="1" dirty="0">
                <a:solidFill>
                  <a:schemeClr val="bg1"/>
                </a:solidFill>
              </a:rPr>
              <a:t>programas académicos en ambientes virtuales de aprendizaje en la zona de influencia del IES CINOC</a:t>
            </a:r>
            <a:r>
              <a:rPr lang="es-ES" altLang="ko-KR" sz="900" b="1" dirty="0">
                <a:solidFill>
                  <a:schemeClr val="bg1"/>
                </a:solidFill>
              </a:rPr>
              <a:t>•</a:t>
            </a:r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2109632" y="5067178"/>
            <a:ext cx="2494979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O.E3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•Implementar </a:t>
            </a:r>
            <a:r>
              <a:rPr lang="es-ES" altLang="ko-KR" sz="800" b="1" dirty="0">
                <a:solidFill>
                  <a:schemeClr val="bg1"/>
                </a:solidFill>
              </a:rPr>
              <a:t>un sistema de información administrativo y académico que permita integrar la información institucional</a:t>
            </a:r>
            <a:r>
              <a:rPr lang="es-ES" altLang="ko-KR" sz="900" b="1" dirty="0">
                <a:solidFill>
                  <a:schemeClr val="bg1"/>
                </a:solidFill>
              </a:rPr>
              <a:t>•</a:t>
            </a:r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59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2160336" y="5774883"/>
            <a:ext cx="2494979" cy="7232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O.E4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•Establecer </a:t>
            </a:r>
            <a:r>
              <a:rPr lang="es-ES" altLang="ko-KR" sz="800" b="1" dirty="0">
                <a:solidFill>
                  <a:schemeClr val="bg1"/>
                </a:solidFill>
              </a:rPr>
              <a:t>es estrategias para el aumento de la cobertura institucional que se ajusten a la aplicación de las metodologías </a:t>
            </a:r>
            <a:r>
              <a:rPr lang="es-ES" altLang="ko-KR" sz="800" b="1" dirty="0" err="1">
                <a:solidFill>
                  <a:schemeClr val="bg1"/>
                </a:solidFill>
              </a:rPr>
              <a:t>Blended</a:t>
            </a:r>
            <a:r>
              <a:rPr lang="es-ES" altLang="ko-KR" sz="800" b="1" dirty="0">
                <a:solidFill>
                  <a:schemeClr val="bg1"/>
                </a:solidFill>
              </a:rPr>
              <a:t> </a:t>
            </a:r>
            <a:r>
              <a:rPr lang="es-ES" altLang="ko-KR" sz="800" b="1" dirty="0" err="1">
                <a:solidFill>
                  <a:schemeClr val="bg1"/>
                </a:solidFill>
              </a:rPr>
              <a:t>Learning</a:t>
            </a:r>
            <a:r>
              <a:rPr lang="es-ES" altLang="ko-KR" sz="800" b="1" dirty="0">
                <a:solidFill>
                  <a:schemeClr val="bg1"/>
                </a:solidFill>
              </a:rPr>
              <a:t> </a:t>
            </a:r>
            <a:r>
              <a:rPr lang="es-ES" altLang="ko-KR" sz="900" b="1" dirty="0">
                <a:solidFill>
                  <a:schemeClr val="bg1"/>
                </a:solidFill>
              </a:rPr>
              <a:t>•</a:t>
            </a:r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4536373" y="2536884"/>
            <a:ext cx="225249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</a:t>
            </a:r>
            <a:r>
              <a:rPr lang="es-ES" altLang="ko-KR" sz="800" b="1" dirty="0">
                <a:solidFill>
                  <a:schemeClr val="bg1"/>
                </a:solidFill>
              </a:rPr>
              <a:t>. </a:t>
            </a:r>
            <a:r>
              <a:rPr lang="es-ES" altLang="ko-KR" sz="800" b="1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Fortalecer </a:t>
            </a:r>
            <a:r>
              <a:rPr lang="es-ES" altLang="ko-KR" sz="800" b="1" dirty="0">
                <a:solidFill>
                  <a:schemeClr val="bg1"/>
                </a:solidFill>
              </a:rPr>
              <a:t>la educación superior regional a través de programas académicos en ciclos propedéuticos siguiendo los lineamientos del Ministerio de Educación</a:t>
            </a:r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62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4627896" y="3411199"/>
            <a:ext cx="2252499" cy="4770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         </a:t>
            </a:r>
            <a:r>
              <a:rPr lang="es-ES" altLang="ko-KR" sz="800" b="1" dirty="0" smtClean="0">
                <a:solidFill>
                  <a:schemeClr val="bg1"/>
                </a:solidFill>
              </a:rPr>
              <a:t>O</a:t>
            </a:r>
            <a:r>
              <a:rPr lang="es-ES" altLang="ko-KR" sz="800" b="1" dirty="0">
                <a:solidFill>
                  <a:schemeClr val="bg1"/>
                </a:solidFill>
              </a:rPr>
              <a:t>. </a:t>
            </a:r>
            <a:r>
              <a:rPr lang="es-ES" altLang="ko-KR" sz="800" b="1" dirty="0" smtClean="0">
                <a:solidFill>
                  <a:schemeClr val="bg1"/>
                </a:solidFill>
              </a:rPr>
              <a:t>E1</a:t>
            </a:r>
            <a:r>
              <a:rPr lang="es-ES" altLang="ko-KR" sz="800" b="1" dirty="0">
                <a:solidFill>
                  <a:schemeClr val="bg1"/>
                </a:solidFill>
              </a:rPr>
              <a:t>	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Identificar </a:t>
            </a:r>
            <a:r>
              <a:rPr lang="es-ES" altLang="ko-KR" sz="800" b="1" dirty="0">
                <a:solidFill>
                  <a:schemeClr val="bg1"/>
                </a:solidFill>
              </a:rPr>
              <a:t>la demanda regional basado en un estudio de contexto</a:t>
            </a:r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4604611" y="4255050"/>
            <a:ext cx="2494979" cy="7232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         </a:t>
            </a:r>
            <a:r>
              <a:rPr lang="es-ES" altLang="ko-KR" sz="800" b="1" dirty="0" smtClean="0">
                <a:solidFill>
                  <a:schemeClr val="bg1"/>
                </a:solidFill>
              </a:rPr>
              <a:t>O.E2</a:t>
            </a:r>
            <a:r>
              <a:rPr lang="es-ES" altLang="ko-KR" sz="800" b="1" dirty="0">
                <a:solidFill>
                  <a:schemeClr val="bg1"/>
                </a:solidFill>
              </a:rPr>
              <a:t>	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Diseñar </a:t>
            </a:r>
            <a:r>
              <a:rPr lang="es-ES" altLang="ko-KR" sz="800" b="1" dirty="0">
                <a:solidFill>
                  <a:schemeClr val="bg1"/>
                </a:solidFill>
              </a:rPr>
              <a:t>y/o Rediseñar  mínimo 5 programas en ciclos propedéuticos, con procesos de articulación con la media para las áreas priorizadas dentro del estudio de contexto. </a:t>
            </a:r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4543164" y="5066904"/>
            <a:ext cx="2494979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900" b="1" dirty="0" smtClean="0">
                <a:solidFill>
                  <a:schemeClr val="bg1"/>
                </a:solidFill>
              </a:rPr>
              <a:t>        </a:t>
            </a:r>
            <a:r>
              <a:rPr lang="es-ES" altLang="ko-KR" sz="800" b="1" dirty="0" smtClean="0">
                <a:solidFill>
                  <a:schemeClr val="bg1"/>
                </a:solidFill>
              </a:rPr>
              <a:t>O.E3</a:t>
            </a:r>
            <a:r>
              <a:rPr lang="es-ES" altLang="ko-KR" sz="800" b="1" dirty="0">
                <a:solidFill>
                  <a:schemeClr val="bg1"/>
                </a:solidFill>
              </a:rPr>
              <a:t>	</a:t>
            </a:r>
            <a:endParaRPr lang="es-E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Ajustar </a:t>
            </a:r>
            <a:r>
              <a:rPr lang="es-ES" altLang="ko-KR" sz="800" b="1" dirty="0">
                <a:solidFill>
                  <a:schemeClr val="bg1"/>
                </a:solidFill>
              </a:rPr>
              <a:t>la estructura organizacional del IES CINOC, que soporte las nuevas políticas institucionales </a:t>
            </a:r>
            <a:endParaRPr lang="es-ES" altLang="ko-KR" sz="800" b="1" dirty="0" smtClean="0">
              <a:solidFill>
                <a:schemeClr val="bg1"/>
              </a:solidFill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4570238" y="5768061"/>
            <a:ext cx="2494979" cy="7232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O.E4</a:t>
            </a:r>
          </a:p>
          <a:p>
            <a:pPr algn="ctr"/>
            <a:r>
              <a:rPr lang="es-ES" altLang="ko-KR" sz="800" b="1" dirty="0" smtClean="0">
                <a:solidFill>
                  <a:schemeClr val="bg1"/>
                </a:solidFill>
              </a:rPr>
              <a:t>•Estructurar </a:t>
            </a:r>
            <a:r>
              <a:rPr lang="es-ES" altLang="ko-KR" sz="800" b="1" dirty="0">
                <a:solidFill>
                  <a:schemeClr val="bg1"/>
                </a:solidFill>
              </a:rPr>
              <a:t>las políticas misionales de la institución para mejorar la oferta de programas en ciclos propedéuticos, en integración con la media</a:t>
            </a:r>
            <a:r>
              <a:rPr lang="es-ES" altLang="ko-KR" sz="900" b="1" dirty="0">
                <a:solidFill>
                  <a:schemeClr val="bg1"/>
                </a:solidFill>
              </a:rPr>
              <a:t>•</a:t>
            </a:r>
            <a:endParaRPr lang="es-ES" altLang="ko-KR" sz="900" b="1" dirty="0" smtClean="0">
              <a:solidFill>
                <a:schemeClr val="bg1"/>
              </a:solidFill>
            </a:endParaRP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CEA80133-4EAC-4B74-974F-A7388A9D3ADB}"/>
              </a:ext>
            </a:extLst>
          </p:cNvPr>
          <p:cNvSpPr/>
          <p:nvPr/>
        </p:nvSpPr>
        <p:spPr>
          <a:xfrm>
            <a:off x="10499253" y="236017"/>
            <a:ext cx="173611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altLang="ko-KR" sz="1200" b="1" dirty="0" smtClean="0">
                <a:solidFill>
                  <a:schemeClr val="accent4"/>
                </a:solidFill>
              </a:rPr>
              <a:t>Cualificación</a:t>
            </a:r>
          </a:p>
          <a:p>
            <a:pPr algn="ctr"/>
            <a:r>
              <a:rPr lang="es-ES" altLang="ko-KR" sz="1200" b="1" dirty="0" smtClean="0">
                <a:solidFill>
                  <a:schemeClr val="accent4"/>
                </a:solidFill>
              </a:rPr>
              <a:t> Docente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CEA80133-4EAC-4B74-974F-A7388A9D3ADB}"/>
              </a:ext>
            </a:extLst>
          </p:cNvPr>
          <p:cNvSpPr/>
          <p:nvPr/>
        </p:nvSpPr>
        <p:spPr>
          <a:xfrm>
            <a:off x="9463694" y="270810"/>
            <a:ext cx="11849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altLang="ko-KR" sz="1200" b="1" dirty="0" smtClean="0">
                <a:solidFill>
                  <a:schemeClr val="accent4"/>
                </a:solidFill>
              </a:rPr>
              <a:t>Investigación</a:t>
            </a:r>
            <a:r>
              <a:rPr lang="es-ES" altLang="ko-KR" b="1" dirty="0" smtClean="0">
                <a:solidFill>
                  <a:schemeClr val="accent4"/>
                </a:solidFill>
              </a:rPr>
              <a:t> </a:t>
            </a:r>
            <a:endParaRPr lang="ko-KR" altLang="en-US" b="1" dirty="0">
              <a:solidFill>
                <a:schemeClr val="accent4"/>
              </a:solidFill>
            </a:endParaRP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CEA80133-4EAC-4B74-974F-A7388A9D3ADB}"/>
              </a:ext>
            </a:extLst>
          </p:cNvPr>
          <p:cNvSpPr/>
          <p:nvPr/>
        </p:nvSpPr>
        <p:spPr>
          <a:xfrm>
            <a:off x="7229534" y="544968"/>
            <a:ext cx="1971925" cy="46166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4"/>
                </a:solidFill>
              </a:rPr>
              <a:t>Regionalizacion</a:t>
            </a:r>
            <a:r>
              <a:rPr lang="en-US" altLang="ko-KR" sz="1200" b="1" dirty="0" smtClean="0">
                <a:solidFill>
                  <a:schemeClr val="accent4"/>
                </a:solidFill>
              </a:rPr>
              <a:t> y </a:t>
            </a:r>
            <a:r>
              <a:rPr lang="en-US" altLang="ko-KR" sz="1200" b="1" dirty="0" err="1" smtClean="0">
                <a:solidFill>
                  <a:schemeClr val="accent4"/>
                </a:solidFill>
              </a:rPr>
              <a:t>Ruralidad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71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631975" y="1561288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6959" y="1062827"/>
            <a:ext cx="317019" cy="670618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609" y="117568"/>
            <a:ext cx="317019" cy="648691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5090" y="980716"/>
            <a:ext cx="317019" cy="670618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570" y="1786694"/>
            <a:ext cx="470946" cy="431334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80" name="Rectángulo 79"/>
          <p:cNvSpPr/>
          <p:nvPr/>
        </p:nvSpPr>
        <p:spPr>
          <a:xfrm>
            <a:off x="7000884" y="2495672"/>
            <a:ext cx="2352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chemeClr val="bg1"/>
                </a:solidFill>
              </a:rPr>
              <a:t>               </a:t>
            </a:r>
            <a:r>
              <a:rPr lang="es-ES" sz="800" b="1" dirty="0" smtClean="0">
                <a:solidFill>
                  <a:schemeClr val="bg1"/>
                </a:solidFill>
              </a:rPr>
              <a:t>       </a:t>
            </a:r>
            <a:r>
              <a:rPr lang="es-ES" sz="800" b="1" dirty="0">
                <a:solidFill>
                  <a:schemeClr val="bg1"/>
                </a:solidFill>
              </a:rPr>
              <a:t>OG. </a:t>
            </a:r>
          </a:p>
          <a:p>
            <a:r>
              <a:rPr lang="es-ES" sz="800" b="1" dirty="0">
                <a:solidFill>
                  <a:schemeClr val="bg1"/>
                </a:solidFill>
              </a:rPr>
              <a:t>Brindar diferentes apoyos al </a:t>
            </a:r>
            <a:endParaRPr lang="es-ES" sz="800" b="1" dirty="0" smtClean="0">
              <a:solidFill>
                <a:schemeClr val="bg1"/>
              </a:solidFill>
            </a:endParaRPr>
          </a:p>
          <a:p>
            <a:r>
              <a:rPr lang="es-ES" sz="800" b="1" dirty="0" smtClean="0">
                <a:solidFill>
                  <a:schemeClr val="bg1"/>
                </a:solidFill>
              </a:rPr>
              <a:t>estudiante en </a:t>
            </a:r>
            <a:r>
              <a:rPr lang="es-ES" sz="800" b="1" dirty="0">
                <a:solidFill>
                  <a:schemeClr val="bg1"/>
                </a:solidFill>
              </a:rPr>
              <a:t>la parte socioeconómica, asesoramiento académico,  atención psicosocial y fomento de actividades de  esparcimiento y utilización del tiempo libre con el fin de</a:t>
            </a:r>
          </a:p>
          <a:p>
            <a:r>
              <a:rPr lang="es-ES" sz="800" b="1" dirty="0">
                <a:solidFill>
                  <a:schemeClr val="bg1"/>
                </a:solidFill>
              </a:rPr>
              <a:t> garantizar la permanencia.</a:t>
            </a:r>
            <a:endParaRPr lang="es-CO" sz="800" b="1" dirty="0">
              <a:solidFill>
                <a:schemeClr val="bg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10738579" y="2514505"/>
            <a:ext cx="1382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/>
              <a:t>          </a:t>
            </a:r>
            <a:r>
              <a:rPr lang="es-ES" sz="800" b="1" dirty="0">
                <a:solidFill>
                  <a:schemeClr val="bg1"/>
                </a:solidFill>
              </a:rPr>
              <a:t>OG. </a:t>
            </a:r>
          </a:p>
          <a:p>
            <a:r>
              <a:rPr lang="es-ES" sz="800" b="1" dirty="0" smtClean="0">
                <a:solidFill>
                  <a:schemeClr val="bg1"/>
                </a:solidFill>
              </a:rPr>
              <a:t>- Formación </a:t>
            </a:r>
            <a:r>
              <a:rPr lang="es-ES" sz="800" b="1" dirty="0">
                <a:solidFill>
                  <a:schemeClr val="bg1"/>
                </a:solidFill>
              </a:rPr>
              <a:t>Disciplinar</a:t>
            </a:r>
          </a:p>
          <a:p>
            <a:r>
              <a:rPr lang="es-ES" sz="800" b="1" dirty="0" smtClean="0">
                <a:solidFill>
                  <a:schemeClr val="bg1"/>
                </a:solidFill>
              </a:rPr>
              <a:t>- Actualización </a:t>
            </a:r>
            <a:r>
              <a:rPr lang="es-ES" sz="800" b="1" dirty="0">
                <a:solidFill>
                  <a:schemeClr val="bg1"/>
                </a:solidFill>
              </a:rPr>
              <a:t>Disciplinar </a:t>
            </a:r>
          </a:p>
          <a:p>
            <a:r>
              <a:rPr lang="es-ES" sz="800" b="1" dirty="0" smtClean="0">
                <a:solidFill>
                  <a:schemeClr val="bg1"/>
                </a:solidFill>
              </a:rPr>
              <a:t>- Actualización </a:t>
            </a:r>
            <a:r>
              <a:rPr lang="es-ES" sz="800" b="1" dirty="0">
                <a:solidFill>
                  <a:schemeClr val="bg1"/>
                </a:solidFill>
              </a:rPr>
              <a:t>Pedagógica y Metodológica </a:t>
            </a:r>
            <a:endParaRPr lang="es-CO" sz="800" b="1" dirty="0">
              <a:solidFill>
                <a:schemeClr val="bg1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9466058" y="2416349"/>
            <a:ext cx="1033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>
                <a:solidFill>
                  <a:schemeClr val="bg1"/>
                </a:solidFill>
              </a:rPr>
              <a:t>         </a:t>
            </a:r>
            <a:r>
              <a:rPr lang="es-ES" sz="800" b="1" dirty="0" smtClean="0">
                <a:solidFill>
                  <a:schemeClr val="bg1"/>
                </a:solidFill>
              </a:rPr>
              <a:t>OG</a:t>
            </a:r>
            <a:endParaRPr lang="es-ES" sz="800" b="1" dirty="0">
              <a:solidFill>
                <a:schemeClr val="bg1"/>
              </a:solidFill>
            </a:endParaRPr>
          </a:p>
          <a:p>
            <a:r>
              <a:rPr lang="es-ES" sz="800" b="1" dirty="0">
                <a:solidFill>
                  <a:schemeClr val="bg1"/>
                </a:solidFill>
              </a:rPr>
              <a:t>Semilleros de Investigación</a:t>
            </a:r>
          </a:p>
          <a:p>
            <a:r>
              <a:rPr lang="es-ES" sz="800" b="1" dirty="0">
                <a:solidFill>
                  <a:schemeClr val="bg1"/>
                </a:solidFill>
              </a:rPr>
              <a:t>Grupos de Investigación </a:t>
            </a:r>
          </a:p>
          <a:p>
            <a:r>
              <a:rPr lang="es-ES" sz="800" b="1" dirty="0">
                <a:solidFill>
                  <a:schemeClr val="bg1"/>
                </a:solidFill>
              </a:rPr>
              <a:t>Proyectos de Investigación </a:t>
            </a:r>
            <a:endParaRPr lang="es-CO" sz="800" b="1" dirty="0">
              <a:solidFill>
                <a:schemeClr val="bg1"/>
              </a:solidFill>
            </a:endParaRPr>
          </a:p>
        </p:txBody>
      </p:sp>
      <p:sp>
        <p:nvSpPr>
          <p:cNvPr id="84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9626192" y="1005849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0981513" y="92999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380411" y="1032307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" name="Conector recto 3"/>
          <p:cNvCxnSpPr/>
          <p:nvPr/>
        </p:nvCxnSpPr>
        <p:spPr>
          <a:xfrm>
            <a:off x="2240506" y="0"/>
            <a:ext cx="0" cy="6851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4612592" y="-14449"/>
            <a:ext cx="0" cy="6851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7000467" y="-14449"/>
            <a:ext cx="37677" cy="6952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9353424" y="-14449"/>
            <a:ext cx="0" cy="6952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10718017" y="-805"/>
            <a:ext cx="20562" cy="6939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404645" cy="1704118"/>
          </a:xfrm>
        </p:spPr>
        <p:txBody>
          <a:bodyPr/>
          <a:lstStyle/>
          <a:p>
            <a:r>
              <a:rPr lang="es-PA" dirty="0" smtClean="0"/>
              <a:t>PROYECTOS ESPECIFICOS DE</a:t>
            </a:r>
          </a:p>
          <a:p>
            <a:r>
              <a:rPr lang="es-PA" dirty="0" smtClean="0"/>
              <a:t>INFRAESTRUCTURA FISICA</a:t>
            </a:r>
            <a:endParaRPr lang="es-PA" dirty="0"/>
          </a:p>
        </p:txBody>
      </p:sp>
      <p:sp>
        <p:nvSpPr>
          <p:cNvPr id="3" name="CuadroTexto 2"/>
          <p:cNvSpPr txBox="1"/>
          <p:nvPr/>
        </p:nvSpPr>
        <p:spPr>
          <a:xfrm>
            <a:off x="652788" y="2043627"/>
            <a:ext cx="109311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  <a:p>
            <a:pPr marL="342900" indent="-342900">
              <a:buAutoNum type="alphaUcPeriod"/>
            </a:pPr>
            <a:r>
              <a:rPr lang="es-MX" dirty="0" smtClean="0"/>
              <a:t>Estudio </a:t>
            </a:r>
            <a:r>
              <a:rPr lang="es-MX" dirty="0"/>
              <a:t>de Vulnerabilidad de la Sede Central, Centros de Práctica y Casa de habitación </a:t>
            </a:r>
            <a:r>
              <a:rPr lang="es-MX" dirty="0" smtClean="0"/>
              <a:t>de</a:t>
            </a:r>
          </a:p>
          <a:p>
            <a:r>
              <a:rPr lang="es-MX" dirty="0" smtClean="0"/>
              <a:t> </a:t>
            </a:r>
            <a:r>
              <a:rPr lang="es-MX" dirty="0"/>
              <a:t>propiedad del IES CINOC, con sus respectivos procesos de </a:t>
            </a:r>
            <a:r>
              <a:rPr lang="es-MX" dirty="0" smtClean="0"/>
              <a:t>interventoría. </a:t>
            </a:r>
            <a:r>
              <a:rPr lang="es-MX" dirty="0"/>
              <a:t> </a:t>
            </a:r>
            <a:r>
              <a:rPr lang="es-MX" dirty="0" smtClean="0"/>
              <a:t>Año 2015</a:t>
            </a:r>
            <a:endParaRPr lang="es-MX" dirty="0"/>
          </a:p>
          <a:p>
            <a:endParaRPr lang="es-MX" dirty="0"/>
          </a:p>
          <a:p>
            <a:pPr marL="342900" indent="-342900">
              <a:buAutoNum type="alphaUcPeriod" startAt="2"/>
            </a:pPr>
            <a:r>
              <a:rPr lang="es-MX" dirty="0" smtClean="0"/>
              <a:t>Realización </a:t>
            </a:r>
            <a:r>
              <a:rPr lang="es-MX" dirty="0"/>
              <a:t>de Obras de Reforzamiento en el Centro de la madera y demoliciones de áreas de la </a:t>
            </a:r>
            <a:endParaRPr lang="es-MX" dirty="0" smtClean="0"/>
          </a:p>
          <a:p>
            <a:r>
              <a:rPr lang="es-MX" dirty="0" smtClean="0"/>
              <a:t>Sede </a:t>
            </a:r>
            <a:r>
              <a:rPr lang="es-MX" dirty="0"/>
              <a:t>Central, CTT Granja y Casa Habitación, con sus respectivos procesos   de interventoría</a:t>
            </a:r>
            <a:r>
              <a:rPr lang="es-MX" dirty="0" smtClean="0"/>
              <a:t>. Año 2016</a:t>
            </a:r>
            <a:endParaRPr lang="es-MX" dirty="0"/>
          </a:p>
          <a:p>
            <a:endParaRPr lang="es-MX" dirty="0"/>
          </a:p>
          <a:p>
            <a:pPr marL="342900" indent="-342900">
              <a:buAutoNum type="alphaUcPeriod" startAt="3"/>
            </a:pPr>
            <a:r>
              <a:rPr lang="es-MX" dirty="0" smtClean="0"/>
              <a:t>Realización </a:t>
            </a:r>
            <a:r>
              <a:rPr lang="es-MX" dirty="0"/>
              <a:t>de Asesorías para la construcción de los Pliegos de los diferentes proyectos  </a:t>
            </a:r>
          </a:p>
          <a:p>
            <a:r>
              <a:rPr lang="es-MX" dirty="0" smtClean="0"/>
              <a:t>relacionados </a:t>
            </a:r>
            <a:r>
              <a:rPr lang="es-MX" dirty="0"/>
              <a:t>con el tema de infraestructura</a:t>
            </a:r>
            <a:r>
              <a:rPr lang="es-MX" dirty="0" smtClean="0"/>
              <a:t>. Desde el año 2015</a:t>
            </a:r>
            <a:endParaRPr lang="es-MX" dirty="0"/>
          </a:p>
          <a:p>
            <a:endParaRPr lang="es-MX" dirty="0"/>
          </a:p>
          <a:p>
            <a:pPr marL="342900" indent="-342900">
              <a:buAutoNum type="alphaUcPeriod" startAt="4"/>
            </a:pPr>
            <a:r>
              <a:rPr lang="es-MX" dirty="0" smtClean="0"/>
              <a:t>Realización de </a:t>
            </a:r>
            <a:r>
              <a:rPr lang="es-MX" dirty="0"/>
              <a:t>las obras de Reforzamiento y Adecuación del Bloque I de la Sede Central con </a:t>
            </a:r>
            <a:r>
              <a:rPr lang="es-MX" dirty="0" smtClean="0"/>
              <a:t>su</a:t>
            </a:r>
          </a:p>
          <a:p>
            <a:r>
              <a:rPr lang="es-MX" dirty="0" smtClean="0"/>
              <a:t> </a:t>
            </a:r>
            <a:r>
              <a:rPr lang="es-MX" dirty="0"/>
              <a:t>respectivo proceso de interventoría</a:t>
            </a:r>
            <a:r>
              <a:rPr lang="es-MX" dirty="0" smtClean="0"/>
              <a:t>. Año 2017</a:t>
            </a:r>
          </a:p>
          <a:p>
            <a:endParaRPr lang="es-MX" dirty="0"/>
          </a:p>
          <a:p>
            <a:r>
              <a:rPr lang="es-MX" dirty="0" smtClean="0"/>
              <a:t>E. Demolición y remoción de escombros del Bloque B de la Sede Central de la Entidad con su respectivo</a:t>
            </a:r>
          </a:p>
          <a:p>
            <a:r>
              <a:rPr lang="es-MX" dirty="0" smtClean="0"/>
              <a:t>Proceso de interventoría. Año 2019</a:t>
            </a:r>
            <a:endParaRPr lang="es-MX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231097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747</Words>
  <Application>Microsoft Office PowerPoint</Application>
  <PresentationFormat>Panorámica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Gloria Maria Hoyos Giraldo</cp:lastModifiedBy>
  <cp:revision>207</cp:revision>
  <dcterms:created xsi:type="dcterms:W3CDTF">2019-01-14T06:35:35Z</dcterms:created>
  <dcterms:modified xsi:type="dcterms:W3CDTF">2020-07-10T22:55:08Z</dcterms:modified>
</cp:coreProperties>
</file>